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89" r:id="rId2"/>
    <p:sldId id="496" r:id="rId3"/>
    <p:sldId id="497" r:id="rId4"/>
    <p:sldId id="498" r:id="rId5"/>
    <p:sldId id="291" r:id="rId6"/>
    <p:sldId id="295" r:id="rId7"/>
    <p:sldId id="293" r:id="rId8"/>
    <p:sldId id="302" r:id="rId9"/>
    <p:sldId id="499" r:id="rId10"/>
    <p:sldId id="300" r:id="rId11"/>
    <p:sldId id="296" r:id="rId12"/>
    <p:sldId id="303" r:id="rId13"/>
    <p:sldId id="510" r:id="rId14"/>
    <p:sldId id="501" r:id="rId15"/>
    <p:sldId id="502" r:id="rId16"/>
    <p:sldId id="503" r:id="rId17"/>
    <p:sldId id="469" r:id="rId18"/>
    <p:sldId id="505" r:id="rId19"/>
    <p:sldId id="507" r:id="rId20"/>
    <p:sldId id="508" r:id="rId21"/>
    <p:sldId id="509" r:id="rId22"/>
    <p:sldId id="500" r:id="rId23"/>
    <p:sldId id="468" r:id="rId24"/>
    <p:sldId id="504" r:id="rId25"/>
    <p:sldId id="471" r:id="rId26"/>
    <p:sldId id="472" r:id="rId27"/>
    <p:sldId id="495" r:id="rId28"/>
    <p:sldId id="473" r:id="rId29"/>
    <p:sldId id="493" r:id="rId30"/>
    <p:sldId id="511" r:id="rId31"/>
    <p:sldId id="474" r:id="rId32"/>
    <p:sldId id="494" r:id="rId33"/>
    <p:sldId id="315"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12" clrIdx="1">
    <p:extLst>
      <p:ext uri="{19B8F6BF-5375-455C-9EA6-DF929625EA0E}">
        <p15:presenceInfo xmlns:p15="http://schemas.microsoft.com/office/powerpoint/2012/main" userId="S-1-5-21-1407069837-2091007605-538272213-28211697"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786" autoAdjust="0"/>
    <p:restoredTop sz="58737" autoAdjust="0"/>
  </p:normalViewPr>
  <p:slideViewPr>
    <p:cSldViewPr snapToGrid="0" snapToObjects="1">
      <p:cViewPr varScale="1">
        <p:scale>
          <a:sx n="36" d="100"/>
          <a:sy n="36" d="100"/>
        </p:scale>
        <p:origin x="748" y="48"/>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amazon.com/premiumsupport/pricin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ws.amazon.com/premiumsupport/compare-plan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premiumsupport/compare-plan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5 </a:t>
            </a:r>
            <a:r>
              <a:rPr lang="en-US" sz="1100" dirty="0"/>
              <a:t>– Cloud Billing and Support Services.</a:t>
            </a:r>
          </a:p>
        </p:txBody>
      </p:sp>
    </p:spTree>
    <p:extLst>
      <p:ext uri="{BB962C8B-B14F-4D97-AF65-F5344CB8AC3E}">
        <p14:creationId xmlns:p14="http://schemas.microsoft.com/office/powerpoint/2010/main" val="339448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There are restrictions on names that you can create in AWS Organizations,</a:t>
            </a:r>
            <a:r>
              <a:rPr lang="en-US" sz="1100" b="0" i="0" kern="1200" baseline="0" dirty="0">
                <a:solidFill>
                  <a:schemeClr val="tx1"/>
                </a:solidFill>
                <a:effectLst/>
                <a:latin typeface="+mn-lt"/>
                <a:ea typeface="+mn-ea"/>
                <a:cs typeface="+mn-cs"/>
              </a:rPr>
              <a:t> which i</a:t>
            </a:r>
            <a:r>
              <a:rPr lang="en-US" sz="1100" b="0" i="0" kern="1200" dirty="0">
                <a:solidFill>
                  <a:schemeClr val="tx1"/>
                </a:solidFill>
                <a:effectLst/>
                <a:latin typeface="+mn-lt"/>
                <a:ea typeface="+mn-ea"/>
                <a:cs typeface="+mn-cs"/>
              </a:rPr>
              <a:t>ncludes names of accounts, OUs, roots, and policies.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Name</a:t>
            </a:r>
            <a:r>
              <a:rPr lang="en-US" sz="1100" b="0" i="0" kern="1200" baseline="0" dirty="0">
                <a:solidFill>
                  <a:schemeClr val="tx1"/>
                </a:solidFill>
                <a:effectLst/>
                <a:latin typeface="+mn-lt"/>
                <a:ea typeface="+mn-ea"/>
                <a:cs typeface="+mn-cs"/>
              </a:rPr>
              <a:t>s must be composed of Unicode characters and not exceed 250 characters in length.</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There are a number of maximum and minimum values for entities in the AWS Organizations.</a:t>
            </a:r>
            <a:endParaRPr lang="en-US" sz="1100" dirty="0"/>
          </a:p>
        </p:txBody>
      </p:sp>
    </p:spTree>
    <p:extLst>
      <p:ext uri="{BB962C8B-B14F-4D97-AF65-F5344CB8AC3E}">
        <p14:creationId xmlns:p14="http://schemas.microsoft.com/office/powerpoint/2010/main" val="381879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AWS</a:t>
            </a:r>
            <a:r>
              <a:rPr lang="en-US" sz="1100" b="0" i="0" kern="1200" baseline="0" dirty="0">
                <a:solidFill>
                  <a:schemeClr val="tx1"/>
                </a:solidFill>
                <a:effectLst/>
                <a:latin typeface="+mn-lt"/>
                <a:ea typeface="+mn-ea"/>
                <a:cs typeface="+mn-cs"/>
              </a:rPr>
              <a:t> Organizations can be managed through multiple different interfaces: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Management Console </a:t>
            </a:r>
            <a:r>
              <a:rPr lang="en-US" sz="1100" b="0" i="0" kern="1200" dirty="0">
                <a:solidFill>
                  <a:schemeClr val="tx1"/>
                </a:solidFill>
                <a:effectLst/>
                <a:latin typeface="+mn-lt"/>
                <a:ea typeface="+mn-ea"/>
                <a:cs typeface="+mn-cs"/>
              </a:rPr>
              <a:t>is a browser-based interface that you can use to manage your organization and your AWS resources. You can perform any task in your organization by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AWS Command Line Tools</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allow you to issue commands at your system's command line to perform AWS Organizations and AWS tasks. This can be faster and more convenient than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can use also </a:t>
            </a:r>
            <a:r>
              <a:rPr lang="en-US" sz="1100" b="1" i="0" kern="1200" dirty="0">
                <a:solidFill>
                  <a:schemeClr val="tx1"/>
                </a:solidFill>
                <a:effectLst/>
                <a:latin typeface="+mn-lt"/>
                <a:ea typeface="+mn-ea"/>
                <a:cs typeface="+mn-cs"/>
              </a:rPr>
              <a:t>AWS Software Development Kits (SDKs) </a:t>
            </a:r>
            <a:r>
              <a:rPr lang="en-US" sz="1100" b="0" i="0" kern="1200" dirty="0">
                <a:solidFill>
                  <a:schemeClr val="tx1"/>
                </a:solidFill>
                <a:effectLst/>
                <a:latin typeface="+mn-lt"/>
                <a:ea typeface="+mn-ea"/>
                <a:cs typeface="+mn-cs"/>
              </a:rPr>
              <a:t>to take care of tasks such as cryptographically signing requests, managing errors, and retrying requests automatically. AWS SDKs consist of libraries and sample code for various programming languages and platforms,</a:t>
            </a:r>
            <a:r>
              <a:rPr lang="en-US" sz="1100" b="0" i="0" kern="1200" baseline="0" dirty="0">
                <a:solidFill>
                  <a:schemeClr val="tx1"/>
                </a:solidFill>
                <a:effectLst/>
                <a:latin typeface="+mn-lt"/>
                <a:ea typeface="+mn-ea"/>
                <a:cs typeface="+mn-cs"/>
              </a:rPr>
              <a:t> such as </a:t>
            </a:r>
            <a:r>
              <a:rPr lang="en-US" sz="1100" b="0" i="0" kern="1200" dirty="0">
                <a:solidFill>
                  <a:schemeClr val="tx1"/>
                </a:solidFill>
                <a:effectLst/>
                <a:latin typeface="+mn-lt"/>
                <a:ea typeface="+mn-ea"/>
                <a:cs typeface="+mn-cs"/>
              </a:rPr>
              <a:t>Java, Python, Ruby, .NET,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AWS Organizations HTTPS Query API </a:t>
            </a:r>
            <a:r>
              <a:rPr lang="en-US" sz="1100" b="0" i="0" kern="1200" dirty="0">
                <a:solidFill>
                  <a:schemeClr val="tx1"/>
                </a:solidFill>
                <a:effectLst/>
                <a:latin typeface="+mn-lt"/>
                <a:ea typeface="+mn-ea"/>
                <a:cs typeface="+mn-cs"/>
              </a:rPr>
              <a:t>gives you programmatic access to AWS Organizations and AWS. It lets you issue HTTPS requests directly to the service. Note that when you use the HTTPS API, you must include code to digitally sign requests using your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35394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a:t>
            </a:r>
            <a:r>
              <a:rPr lang="en-US" sz="1100" baseline="0" dirty="0"/>
              <a:t> Organizations are available to all AWS customers at no additional charge!</a:t>
            </a:r>
            <a:endParaRPr lang="en-US" sz="1100" dirty="0"/>
          </a:p>
        </p:txBody>
      </p:sp>
    </p:spTree>
    <p:extLst>
      <p:ext uri="{BB962C8B-B14F-4D97-AF65-F5344CB8AC3E}">
        <p14:creationId xmlns:p14="http://schemas.microsoft.com/office/powerpoint/2010/main" val="151353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organizations help you programmatically create AWS accounts and consolidate them into a centrally managed organization.</a:t>
            </a:r>
          </a:p>
          <a:p>
            <a:endParaRPr lang="en-US" sz="1100" dirty="0"/>
          </a:p>
          <a:p>
            <a:r>
              <a:rPr lang="en-US" sz="1100" dirty="0"/>
              <a:t>AWS Organizations provides consolidated billing and account management capabilities that help you reach your business goals around:</a:t>
            </a:r>
          </a:p>
          <a:p>
            <a:pPr marL="171450" lvl="0" indent="-171450">
              <a:buFont typeface="Arial" panose="020B0604020202020204" pitchFamily="34" charset="0"/>
              <a:buChar char="•"/>
            </a:pPr>
            <a:r>
              <a:rPr lang="en-US" sz="1100" dirty="0"/>
              <a:t>Budget</a:t>
            </a:r>
          </a:p>
          <a:p>
            <a:pPr marL="171450" lvl="0" indent="-171450">
              <a:buFont typeface="Arial" panose="020B0604020202020204" pitchFamily="34" charset="0"/>
              <a:buChar char="•"/>
            </a:pPr>
            <a:r>
              <a:rPr lang="en-US" sz="1100" dirty="0"/>
              <a:t>Security</a:t>
            </a:r>
          </a:p>
          <a:p>
            <a:pPr marL="171450" lvl="0" indent="-171450">
              <a:buFont typeface="Arial" panose="020B0604020202020204" pitchFamily="34" charset="0"/>
              <a:buChar char="•"/>
            </a:pPr>
            <a:r>
              <a:rPr lang="en-US" sz="1100" dirty="0"/>
              <a:t>And compliance</a:t>
            </a:r>
          </a:p>
        </p:txBody>
      </p:sp>
    </p:spTree>
    <p:extLst>
      <p:ext uri="{BB962C8B-B14F-4D97-AF65-F5344CB8AC3E}">
        <p14:creationId xmlns:p14="http://schemas.microsoft.com/office/powerpoint/2010/main" val="241152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AWS Billing and Cost Management. </a:t>
            </a:r>
          </a:p>
        </p:txBody>
      </p:sp>
    </p:spTree>
    <p:extLst>
      <p:ext uri="{BB962C8B-B14F-4D97-AF65-F5344CB8AC3E}">
        <p14:creationId xmlns:p14="http://schemas.microsoft.com/office/powerpoint/2010/main" val="279773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AWS Billing and Cost Management </a:t>
            </a:r>
            <a:r>
              <a:rPr lang="en-US" sz="1100" kern="1200" dirty="0">
                <a:solidFill>
                  <a:schemeClr val="tx1"/>
                </a:solidFill>
                <a:effectLst/>
                <a:latin typeface="+mn-lt"/>
                <a:ea typeface="+mn-ea"/>
                <a:cs typeface="+mn-cs"/>
              </a:rPr>
              <a:t>is the service you use to pay your AWS bill, monitor your usage, and budget your costs. Billing and cost management enables you to forecast and obtain a better idea of what your costs and usage may look like in the future so that you can plan ahead.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set a custom time period and determine whether you would like to view your data at a monthly or daily level of granularity.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the filtering and grouping functionality, you can further analyze your data using a variety of available dimensions. The </a:t>
            </a:r>
            <a:r>
              <a:rPr lang="en-US" sz="1100" b="1" kern="1200" dirty="0">
                <a:solidFill>
                  <a:schemeClr val="tx1"/>
                </a:solidFill>
                <a:effectLst/>
                <a:latin typeface="+mn-lt"/>
                <a:ea typeface="+mn-ea"/>
                <a:cs typeface="+mn-cs"/>
              </a:rPr>
              <a:t>AWS Cost and Usage Report Tool </a:t>
            </a:r>
            <a:r>
              <a:rPr lang="en-US" sz="1100" kern="1200" dirty="0">
                <a:solidFill>
                  <a:schemeClr val="tx1"/>
                </a:solidFill>
                <a:effectLst/>
                <a:latin typeface="+mn-lt"/>
                <a:ea typeface="+mn-ea"/>
                <a:cs typeface="+mn-cs"/>
              </a:rPr>
              <a:t>gives you the ability to understand your cost and usage data trends and how you are using your AWS implementation to identify opportunities for optimization.</a:t>
            </a:r>
          </a:p>
        </p:txBody>
      </p:sp>
    </p:spTree>
    <p:extLst>
      <p:ext uri="{BB962C8B-B14F-4D97-AF65-F5344CB8AC3E}">
        <p14:creationId xmlns:p14="http://schemas.microsoft.com/office/powerpoint/2010/main" val="339383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Billing Dashboard </a:t>
            </a:r>
            <a:r>
              <a:rPr lang="en-US" sz="1100" kern="1200" dirty="0">
                <a:solidFill>
                  <a:schemeClr val="tx1"/>
                </a:solidFill>
                <a:effectLst/>
                <a:latin typeface="+mn-lt"/>
                <a:ea typeface="+mn-ea"/>
                <a:cs typeface="+mn-cs"/>
              </a:rPr>
              <a:t>lets you view the status of your month to date AWS expenditure, pinpoint the services that account for the majority of your overall expenditure, and understand at a high level how costs are trending.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graphs located on the dashboard is the </a:t>
            </a:r>
            <a:r>
              <a:rPr lang="en-US" sz="1100" b="1" kern="1200" dirty="0">
                <a:solidFill>
                  <a:schemeClr val="tx1"/>
                </a:solidFill>
                <a:effectLst/>
                <a:latin typeface="+mn-lt"/>
                <a:ea typeface="+mn-ea"/>
                <a:cs typeface="+mn-cs"/>
              </a:rPr>
              <a:t>Spend Summary</a:t>
            </a:r>
            <a:r>
              <a:rPr lang="en-US" sz="1100" b="0" kern="1200" dirty="0">
                <a:solidFill>
                  <a:schemeClr val="tx1"/>
                </a:solidFill>
                <a:effectLst/>
                <a:latin typeface="+mn-lt"/>
                <a:ea typeface="+mn-ea"/>
                <a:cs typeface="+mn-cs"/>
              </a:rPr>
              <a:t>,</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which shows you how much you spent last month, the estimated costs of your AWS usage for the month to date, and a forecast for how much you are likely to spend this month.</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Another graph is the </a:t>
            </a:r>
            <a:r>
              <a:rPr lang="en-US" sz="1100" b="1" kern="1200" dirty="0">
                <a:solidFill>
                  <a:schemeClr val="tx1"/>
                </a:solidFill>
                <a:effectLst/>
                <a:latin typeface="+mn-lt"/>
                <a:ea typeface="+mn-ea"/>
                <a:cs typeface="+mn-cs"/>
              </a:rPr>
              <a:t>Month-to-Date Spend by Service </a:t>
            </a:r>
            <a:r>
              <a:rPr lang="en-US" sz="1100" kern="1200" dirty="0">
                <a:solidFill>
                  <a:schemeClr val="tx1"/>
                </a:solidFill>
                <a:effectLst/>
                <a:latin typeface="+mn-lt"/>
                <a:ea typeface="+mn-ea"/>
                <a:cs typeface="+mn-cs"/>
              </a:rPr>
              <a:t>graph that shows the top services that you use most and the proportion of costs attributed to that service.</a:t>
            </a:r>
          </a:p>
        </p:txBody>
      </p:sp>
    </p:spTree>
    <p:extLst>
      <p:ext uri="{BB962C8B-B14F-4D97-AF65-F5344CB8AC3E}">
        <p14:creationId xmlns:p14="http://schemas.microsoft.com/office/powerpoint/2010/main" val="2502673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From the billing dashboard, you can access a number of other cost management tools you can use to estimate and plan your AWS costs including AWS Bills, AWS Cost Explorer, AWS Budgets and AWS Cost and Usage Reports.</a:t>
            </a:r>
          </a:p>
        </p:txBody>
      </p:sp>
    </p:spTree>
    <p:extLst>
      <p:ext uri="{BB962C8B-B14F-4D97-AF65-F5344CB8AC3E}">
        <p14:creationId xmlns:p14="http://schemas.microsoft.com/office/powerpoint/2010/main" val="366901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Bills page </a:t>
            </a:r>
            <a:r>
              <a:rPr lang="en-US" sz="1100" kern="1200" dirty="0">
                <a:solidFill>
                  <a:schemeClr val="tx1"/>
                </a:solidFill>
                <a:effectLst/>
                <a:latin typeface="+mn-lt"/>
                <a:ea typeface="+mn-ea"/>
                <a:cs typeface="+mn-cs"/>
              </a:rPr>
              <a:t>lists the costs that you incurred over the past month for each AWS service with a further breakdown by AWS region and linked account.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tool gives you access to the most up to date information on your costs and usage including your monthly bill and the detailed breakdown of the AWS services you are using.</a:t>
            </a:r>
          </a:p>
        </p:txBody>
      </p:sp>
    </p:spTree>
    <p:extLst>
      <p:ext uri="{BB962C8B-B14F-4D97-AF65-F5344CB8AC3E}">
        <p14:creationId xmlns:p14="http://schemas.microsoft.com/office/powerpoint/2010/main" val="181313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Billing and Cost Management </a:t>
            </a:r>
            <a:r>
              <a:rPr lang="en-US" sz="1100" kern="1200" dirty="0">
                <a:solidFill>
                  <a:schemeClr val="tx1"/>
                </a:solidFill>
                <a:effectLst/>
                <a:latin typeface="+mn-lt"/>
                <a:ea typeface="+mn-ea"/>
                <a:cs typeface="+mn-cs"/>
              </a:rPr>
              <a:t>console includes the </a:t>
            </a:r>
            <a:r>
              <a:rPr lang="en-US" sz="1100" b="1" kern="1200" dirty="0">
                <a:solidFill>
                  <a:schemeClr val="tx1"/>
                </a:solidFill>
                <a:effectLst/>
                <a:latin typeface="+mn-lt"/>
                <a:ea typeface="+mn-ea"/>
                <a:cs typeface="+mn-cs"/>
              </a:rPr>
              <a:t>Cost Explorer page </a:t>
            </a:r>
            <a:r>
              <a:rPr lang="en-US" sz="1100" kern="1200" dirty="0">
                <a:solidFill>
                  <a:schemeClr val="tx1"/>
                </a:solidFill>
                <a:effectLst/>
                <a:latin typeface="+mn-lt"/>
                <a:ea typeface="+mn-ea"/>
                <a:cs typeface="+mn-cs"/>
              </a:rPr>
              <a:t>for viewing your AWS cost data as a graph.</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Cost Explorer you can visualize, understand, and manage your AWS costs and usage over time.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Cost Explorer includes a default report that helps you visualize the costs and usage with your top cost incurring AWS services. The monthly running costs report gives you an overview of all of your costs for the past three months and provides forecasted numbers for the coming month with a corresponding confidence interval.</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Cost Explorer is a free tool that allows you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View charts of your costs.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View cost data for the past 13 months.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Forecast how much you are likely to spend over the next three months.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Discover patterns in how much you spend on AWS resources over time and identify cost problem areas.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Identify services that you use the most and/or metrics like which Availability Zones have the most traffic or which linked AWS account is used the most.</a:t>
            </a:r>
          </a:p>
        </p:txBody>
      </p:sp>
    </p:spTree>
    <p:extLst>
      <p:ext uri="{BB962C8B-B14F-4D97-AF65-F5344CB8AC3E}">
        <p14:creationId xmlns:p14="http://schemas.microsoft.com/office/powerpoint/2010/main" val="273132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The billing and support services module was designed to provide an overview of AWS billing and support services. We will review AWS Organizations, which is how you manage multiple AWS accounts and consolidated billing. We will also look at look at some tools that enable you to view and estimate costs.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Finally, we will close with a look at how to find AWS white papers and documentation on all AWS services, features, and resources.</a:t>
            </a:r>
          </a:p>
        </p:txBody>
      </p:sp>
    </p:spTree>
    <p:extLst>
      <p:ext uri="{BB962C8B-B14F-4D97-AF65-F5344CB8AC3E}">
        <p14:creationId xmlns:p14="http://schemas.microsoft.com/office/powerpoint/2010/main" val="3697236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AWS Budgets </a:t>
            </a:r>
            <a:r>
              <a:rPr lang="en-US" sz="1100" kern="1200" dirty="0">
                <a:solidFill>
                  <a:schemeClr val="tx1"/>
                </a:solidFill>
                <a:effectLst/>
                <a:latin typeface="+mn-lt"/>
                <a:ea typeface="+mn-ea"/>
                <a:cs typeface="+mn-cs"/>
              </a:rPr>
              <a:t>uses the cost visualization provided by Cost Explorer to show you the status of your budgets and to provide forecasts of your estimated costs.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use budgets to create notifications if you go over your budget for the month or when your estimated costs exceed your budget. Budgets can be tracked at the monthly, quarterly, or yearly level and you can customize the start and end dates. Budget alerts can be sent via email and/or via </a:t>
            </a:r>
            <a:r>
              <a:rPr lang="en-US" sz="1100" b="1" kern="1200" dirty="0">
                <a:solidFill>
                  <a:schemeClr val="tx1"/>
                </a:solidFill>
                <a:effectLst/>
                <a:latin typeface="+mn-lt"/>
                <a:ea typeface="+mn-ea"/>
                <a:cs typeface="+mn-cs"/>
              </a:rPr>
              <a:t>Amazon Simple Notification Service (Amazon SNS).</a:t>
            </a:r>
          </a:p>
        </p:txBody>
      </p:sp>
    </p:spTree>
    <p:extLst>
      <p:ext uri="{BB962C8B-B14F-4D97-AF65-F5344CB8AC3E}">
        <p14:creationId xmlns:p14="http://schemas.microsoft.com/office/powerpoint/2010/main" val="3945351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Cost and Usage Report </a:t>
            </a:r>
            <a:r>
              <a:rPr lang="en-US" sz="1100" kern="1200" dirty="0">
                <a:solidFill>
                  <a:schemeClr val="tx1"/>
                </a:solidFill>
                <a:effectLst/>
                <a:latin typeface="+mn-lt"/>
                <a:ea typeface="+mn-ea"/>
                <a:cs typeface="+mn-cs"/>
              </a:rPr>
              <a:t>is a single location for accessing comprehensive information about your AWS costs and usage. This tool lists usage for each service category used by an account and its users in hourly or daily line items as well as any tax that you have activated for tax allocation purposes.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choose to have AWS to publish billing reports to a Amazon S3 bucket. These reports can be updated once a day. </a:t>
            </a:r>
          </a:p>
        </p:txBody>
      </p:sp>
    </p:spTree>
    <p:extLst>
      <p:ext uri="{BB962C8B-B14F-4D97-AF65-F5344CB8AC3E}">
        <p14:creationId xmlns:p14="http://schemas.microsoft.com/office/powerpoint/2010/main" val="35935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Billing and Cost Management provides you with tools to help you access, understand, allocate, control and optimize your AWS costs and usage. These tools include AWS Bills, AWS Cost Explorer, AWS Budgets and AWS Cost and Usage Reports. </a:t>
            </a:r>
          </a:p>
          <a:p>
            <a:r>
              <a:rPr lang="en-US" sz="1100" dirty="0"/>
              <a:t> </a:t>
            </a:r>
          </a:p>
          <a:p>
            <a:r>
              <a:rPr lang="en-US" sz="1100" dirty="0"/>
              <a:t>These tools give you access to the most comprehensive information about your AWS costs and usage including which AWS services are the main cost drivers. Knowing and understanding your usage and costs will enable you to plan ahead and improve your AWS implementation.</a:t>
            </a:r>
          </a:p>
        </p:txBody>
      </p:sp>
    </p:spTree>
    <p:extLst>
      <p:ext uri="{BB962C8B-B14F-4D97-AF65-F5344CB8AC3E}">
        <p14:creationId xmlns:p14="http://schemas.microsoft.com/office/powerpoint/2010/main" val="882692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3: AWS Support Services.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Support is an essential element for any system. Outages can result in a loss of productivity, high overhead rates, and even lost customers. Sometimes, it is helpful to have support that can provide deeper insight into a product you are trying to use. To prevent these losses and frustrations and have access to technical resources, you need to understand your support options. Let’s review </a:t>
            </a:r>
            <a:r>
              <a:rPr lang="en-US" sz="1100" b="1" kern="1200" dirty="0">
                <a:solidFill>
                  <a:schemeClr val="tx1"/>
                </a:solidFill>
                <a:effectLst/>
                <a:latin typeface="+mn-lt"/>
                <a:ea typeface="+mn-ea"/>
                <a:cs typeface="+mn-cs"/>
              </a:rPr>
              <a:t>AWS Support </a:t>
            </a:r>
            <a:r>
              <a:rPr lang="en-US" sz="1100" kern="1200" dirty="0">
                <a:solidFill>
                  <a:schemeClr val="tx1"/>
                </a:solidFill>
                <a:effectLst/>
                <a:latin typeface="+mn-lt"/>
                <a:ea typeface="+mn-ea"/>
                <a:cs typeface="+mn-cs"/>
              </a:rPr>
              <a:t>and </a:t>
            </a:r>
            <a:r>
              <a:rPr lang="en-US" sz="1100" b="1" kern="1200" dirty="0">
                <a:solidFill>
                  <a:schemeClr val="tx1"/>
                </a:solidFill>
                <a:effectLst/>
                <a:latin typeface="+mn-lt"/>
                <a:ea typeface="+mn-ea"/>
                <a:cs typeface="+mn-cs"/>
              </a:rPr>
              <a:t>AWS Support Plans </a:t>
            </a:r>
            <a:r>
              <a:rPr lang="en-US" sz="1100" kern="1200" dirty="0">
                <a:solidFill>
                  <a:schemeClr val="tx1"/>
                </a:solidFill>
                <a:effectLst/>
                <a:latin typeface="+mn-lt"/>
                <a:ea typeface="+mn-ea"/>
                <a:cs typeface="+mn-cs"/>
              </a:rPr>
              <a:t>available to you.</a:t>
            </a:r>
            <a:endParaRPr lang="en-US" sz="1100" dirty="0"/>
          </a:p>
        </p:txBody>
      </p:sp>
    </p:spTree>
    <p:extLst>
      <p:ext uri="{BB962C8B-B14F-4D97-AF65-F5344CB8AC3E}">
        <p14:creationId xmlns:p14="http://schemas.microsoft.com/office/powerpoint/2010/main" val="3967943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Whether you are new or continuing to adopt AWS services and applications as your business solutions, we want help you do amazing things with AWS. AWS Support is there to provide you a unique combination of tools and expertise based on your current or future planned use cases.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Support has been developed to provide complete support and the right resources to aid your success. We want to support all of our customers, including those who may just be experimenting with AWS, those who are looking for production uses of AWS, and also our customers who use AWS as a business-critical resource. AWS Support can vary the type of support provided depending on the customer’s needs and goals in sight.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2769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AWS, customers can plan, deploy, and optimize with confidence.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a user would like proactive guidance, AWS Support</a:t>
            </a:r>
            <a:r>
              <a:rPr lang="en-US" sz="1100" kern="1200" baseline="0" dirty="0">
                <a:solidFill>
                  <a:schemeClr val="tx1"/>
                </a:solidFill>
                <a:effectLst/>
                <a:latin typeface="+mn-lt"/>
                <a:ea typeface="+mn-ea"/>
                <a:cs typeface="+mn-cs"/>
              </a:rPr>
              <a:t> has</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Technical Account Managers (TAMs)</a:t>
            </a:r>
            <a:r>
              <a:rPr lang="en-US" sz="1100" b="1"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that are designated as that users primary point of contact. The Technical Account Manager, or TAM, can provide guidance, architectural review, and continuous ongoing communication to keep the user informed and prepared as they plan, deploy, and optimize their solutions.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a user wants to ensure they follow best practices to increase performance and fault tolerance in the AWS environment, AWS Support</a:t>
            </a:r>
            <a:r>
              <a:rPr lang="en-US" sz="1100" kern="1200" baseline="0" dirty="0">
                <a:solidFill>
                  <a:schemeClr val="tx1"/>
                </a:solidFill>
                <a:effectLst/>
                <a:latin typeface="+mn-lt"/>
                <a:ea typeface="+mn-ea"/>
                <a:cs typeface="+mn-cs"/>
              </a:rPr>
              <a:t> has</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AWS Trusted Advisor</a:t>
            </a:r>
            <a:r>
              <a:rPr lang="en-US" sz="1100" kern="1200" dirty="0">
                <a:solidFill>
                  <a:schemeClr val="tx1"/>
                </a:solidFill>
                <a:effectLst/>
                <a:latin typeface="+mn-lt"/>
                <a:ea typeface="+mn-ea"/>
                <a:cs typeface="+mn-cs"/>
              </a:rPr>
              <a:t>. AWS Trusted Advisor is like a customized cloud expert, but is an online resource that checks for opportunities to reduce monthly expenditures and increase productivity.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account assistance, the </a:t>
            </a:r>
            <a:r>
              <a:rPr lang="en-US" sz="1100" b="1" kern="1200" dirty="0">
                <a:solidFill>
                  <a:schemeClr val="tx1"/>
                </a:solidFill>
                <a:effectLst/>
                <a:latin typeface="+mn-lt"/>
                <a:ea typeface="+mn-ea"/>
                <a:cs typeface="+mn-cs"/>
              </a:rPr>
              <a:t>Support Concierge </a:t>
            </a:r>
            <a:r>
              <a:rPr lang="en-US" sz="1100" kern="1200" dirty="0">
                <a:solidFill>
                  <a:schemeClr val="tx1"/>
                </a:solidFill>
                <a:effectLst/>
                <a:latin typeface="+mn-lt"/>
                <a:ea typeface="+mn-ea"/>
                <a:cs typeface="+mn-cs"/>
              </a:rPr>
              <a:t>is a billing and account expert who will provide quick and efficient analysis on the issue. The concierge addresses all non-technical billing and account level inquiries. </a:t>
            </a:r>
          </a:p>
        </p:txBody>
      </p:sp>
    </p:spTree>
    <p:extLst>
      <p:ext uri="{BB962C8B-B14F-4D97-AF65-F5344CB8AC3E}">
        <p14:creationId xmlns:p14="http://schemas.microsoft.com/office/powerpoint/2010/main" val="1517576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634789" cy="3600450"/>
          </a:xfrm>
        </p:spPr>
        <p:txBody>
          <a:bodyPr/>
          <a:lstStyle/>
          <a:p>
            <a:r>
              <a:rPr lang="en-US" sz="1000" kern="1200" dirty="0">
                <a:solidFill>
                  <a:schemeClr val="tx1"/>
                </a:solidFill>
                <a:effectLst/>
                <a:latin typeface="+mn-lt"/>
                <a:ea typeface="+mn-ea"/>
                <a:cs typeface="+mn-cs"/>
              </a:rPr>
              <a:t>At AWS we want you to be able to plan, deploy and optimize with confidence and, to support you, we have developed specific plans to assist including Basic, Developer, Business, and Enterprise support plans.</a:t>
            </a:r>
          </a:p>
          <a:p>
            <a:endParaRPr lang="en-US" sz="10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The </a:t>
            </a:r>
            <a:r>
              <a:rPr lang="en-US" sz="1000" b="1" kern="1200" dirty="0">
                <a:solidFill>
                  <a:schemeClr val="tx1"/>
                </a:solidFill>
                <a:effectLst/>
                <a:latin typeface="+mn-lt"/>
                <a:ea typeface="+mn-ea"/>
                <a:cs typeface="+mn-cs"/>
              </a:rPr>
              <a:t>Basic Support Plan </a:t>
            </a:r>
            <a:r>
              <a:rPr lang="en-US" sz="1000" kern="1200" dirty="0">
                <a:solidFill>
                  <a:schemeClr val="tx1"/>
                </a:solidFill>
                <a:effectLst/>
                <a:latin typeface="+mn-lt"/>
                <a:ea typeface="+mn-ea"/>
                <a:cs typeface="+mn-cs"/>
              </a:rPr>
              <a:t>offers:</a:t>
            </a:r>
          </a:p>
          <a:p>
            <a:pPr marL="628650" lvl="1" indent="-171450">
              <a:buFont typeface="Arial" panose="020B0604020202020204" pitchFamily="34" charset="0"/>
              <a:buChar char="•"/>
            </a:pPr>
            <a:r>
              <a:rPr lang="en-US" sz="1000" kern="1200" dirty="0">
                <a:solidFill>
                  <a:schemeClr val="tx1"/>
                </a:solidFill>
                <a:effectLst/>
                <a:latin typeface="+mn-lt"/>
                <a:ea typeface="+mn-ea"/>
                <a:cs typeface="+mn-cs"/>
              </a:rPr>
              <a:t>24/7</a:t>
            </a:r>
            <a:r>
              <a:rPr lang="en-US" sz="1000" kern="1200" baseline="0" dirty="0">
                <a:solidFill>
                  <a:schemeClr val="tx1"/>
                </a:solidFill>
                <a:effectLst/>
                <a:latin typeface="+mn-lt"/>
                <a:ea typeface="+mn-ea"/>
                <a:cs typeface="+mn-cs"/>
              </a:rPr>
              <a:t> access to customer service, documentation, white papers and support forums.</a:t>
            </a:r>
          </a:p>
          <a:p>
            <a:pPr marL="628650" lvl="1" indent="-171450">
              <a:buFont typeface="Arial" panose="020B0604020202020204" pitchFamily="34" charset="0"/>
              <a:buChar char="•"/>
            </a:pPr>
            <a:r>
              <a:rPr lang="en-US" sz="1000" kern="1200" baseline="0" dirty="0">
                <a:solidFill>
                  <a:schemeClr val="tx1"/>
                </a:solidFill>
                <a:effectLst/>
                <a:latin typeface="+mn-lt"/>
                <a:ea typeface="+mn-ea"/>
                <a:cs typeface="+mn-cs"/>
              </a:rPr>
              <a:t>Access to six core Trusted Advisor checks.</a:t>
            </a:r>
          </a:p>
          <a:p>
            <a:pPr marL="628650" lvl="1" indent="-171450">
              <a:buFont typeface="Arial" panose="020B0604020202020204" pitchFamily="34" charset="0"/>
              <a:buChar char="•"/>
            </a:pPr>
            <a:r>
              <a:rPr lang="en-US" sz="1000" kern="1200" baseline="0" dirty="0">
                <a:solidFill>
                  <a:schemeClr val="tx1"/>
                </a:solidFill>
                <a:effectLst/>
                <a:latin typeface="+mn-lt"/>
                <a:ea typeface="+mn-ea"/>
                <a:cs typeface="+mn-cs"/>
              </a:rPr>
              <a:t>Access to Personal Health Dashboard.</a:t>
            </a:r>
          </a:p>
          <a:p>
            <a:pPr marL="457200" lvl="1" indent="0">
              <a:buFont typeface="Arial" panose="020B0604020202020204" pitchFamily="34" charset="0"/>
              <a:buNone/>
            </a:pPr>
            <a:endParaRPr lang="en-US"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The </a:t>
            </a:r>
            <a:r>
              <a:rPr lang="en-US" sz="1000" b="1" kern="1200" dirty="0">
                <a:solidFill>
                  <a:schemeClr val="tx1"/>
                </a:solidFill>
                <a:effectLst/>
                <a:latin typeface="+mn-lt"/>
                <a:ea typeface="+mn-ea"/>
                <a:cs typeface="+mn-cs"/>
              </a:rPr>
              <a:t>Developer</a:t>
            </a:r>
            <a:r>
              <a:rPr lang="en-US" sz="1000" b="1" kern="1200" baseline="0" dirty="0">
                <a:solidFill>
                  <a:schemeClr val="tx1"/>
                </a:solidFill>
                <a:effectLst/>
                <a:latin typeface="+mn-lt"/>
                <a:ea typeface="+mn-ea"/>
                <a:cs typeface="+mn-cs"/>
              </a:rPr>
              <a:t> Support Plan </a:t>
            </a:r>
            <a:r>
              <a:rPr lang="en-US" sz="1000" kern="1200" baseline="0" dirty="0">
                <a:solidFill>
                  <a:schemeClr val="tx1"/>
                </a:solidFill>
                <a:effectLst/>
                <a:latin typeface="+mn-lt"/>
                <a:ea typeface="+mn-ea"/>
                <a:cs typeface="+mn-cs"/>
              </a:rPr>
              <a:t>offers r</a:t>
            </a:r>
            <a:r>
              <a:rPr lang="en-US" sz="1000" dirty="0"/>
              <a:t>esources for customers testing or doing early development on AWS, as well as any customers who:</a:t>
            </a:r>
          </a:p>
          <a:p>
            <a:pPr marL="628650" lvl="1" indent="-171450">
              <a:buFont typeface="Arial" panose="020B0604020202020204" pitchFamily="34" charset="0"/>
              <a:buChar char="•"/>
            </a:pPr>
            <a:r>
              <a:rPr lang="en-US" sz="1000" dirty="0"/>
              <a:t>Want access to guidance and technical support.</a:t>
            </a:r>
          </a:p>
          <a:p>
            <a:pPr marL="628650" lvl="1" indent="-171450">
              <a:buFont typeface="Arial" panose="020B0604020202020204" pitchFamily="34" charset="0"/>
              <a:buChar char="•"/>
            </a:pPr>
            <a:r>
              <a:rPr lang="en-US" sz="1000" dirty="0"/>
              <a:t>Are exploring how to quickly put AWS to work.</a:t>
            </a:r>
          </a:p>
          <a:p>
            <a:pPr marL="628650" lvl="1" indent="-171450">
              <a:buFont typeface="Arial" panose="020B0604020202020204" pitchFamily="34" charset="0"/>
              <a:buChar char="•"/>
            </a:pPr>
            <a:r>
              <a:rPr lang="en-US" sz="1000" dirty="0"/>
              <a:t>Use AWS for non-production workloads or applications.</a:t>
            </a:r>
          </a:p>
          <a:p>
            <a:pPr marL="628650" lvl="1"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The </a:t>
            </a:r>
            <a:r>
              <a:rPr lang="en-US" sz="1000" b="1" dirty="0"/>
              <a:t>Business</a:t>
            </a:r>
            <a:r>
              <a:rPr lang="en-US" sz="1000" b="1" baseline="0" dirty="0"/>
              <a:t> Support Plan </a:t>
            </a:r>
            <a:r>
              <a:rPr lang="en-US" sz="1000" baseline="0" dirty="0"/>
              <a:t>offers r</a:t>
            </a:r>
            <a:r>
              <a:rPr lang="en-US" sz="1000" dirty="0"/>
              <a:t>esources for customers running production workloads on AWS as well as any customers who:</a:t>
            </a:r>
          </a:p>
          <a:p>
            <a:pPr marL="628650" lvl="1" indent="-171450">
              <a:buFont typeface="Arial" panose="020B0604020202020204" pitchFamily="34" charset="0"/>
              <a:buChar char="•"/>
            </a:pPr>
            <a:r>
              <a:rPr lang="en-US" sz="1000" dirty="0"/>
              <a:t>Run one or more applications in production environments.</a:t>
            </a:r>
          </a:p>
          <a:p>
            <a:pPr marL="628650" lvl="1" indent="-171450">
              <a:buFont typeface="Arial" panose="020B0604020202020204" pitchFamily="34" charset="0"/>
              <a:buChar char="•"/>
            </a:pPr>
            <a:r>
              <a:rPr lang="en-US" sz="1000" dirty="0"/>
              <a:t>Have multiple services activated, or use key services extensively.</a:t>
            </a:r>
          </a:p>
          <a:p>
            <a:pPr marL="628650" lvl="1" indent="-171450">
              <a:buFont typeface="Arial" panose="020B0604020202020204" pitchFamily="34" charset="0"/>
              <a:buChar char="•"/>
            </a:pPr>
            <a:r>
              <a:rPr lang="en-US" sz="1000" dirty="0"/>
              <a:t>Depend on their business solutions to be available, scalable, and secure.</a:t>
            </a:r>
          </a:p>
          <a:p>
            <a:pPr marL="628650" lvl="1"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The </a:t>
            </a:r>
            <a:r>
              <a:rPr lang="en-US" sz="1000" b="1" dirty="0"/>
              <a:t>Enterprise</a:t>
            </a:r>
            <a:r>
              <a:rPr lang="en-US" sz="1000" b="1" baseline="0" dirty="0"/>
              <a:t> Support Plan </a:t>
            </a:r>
            <a:r>
              <a:rPr lang="en-US" sz="1000" baseline="0" dirty="0"/>
              <a:t>offers </a:t>
            </a:r>
            <a:r>
              <a:rPr lang="en-US" sz="1000" dirty="0"/>
              <a:t>resources for customers running business and mission-critical workloads on AWS, as well as any customers who want to:</a:t>
            </a:r>
          </a:p>
          <a:p>
            <a:pPr marL="628650" lvl="1" indent="-171450">
              <a:buFont typeface="Arial" panose="020B0604020202020204" pitchFamily="34" charset="0"/>
              <a:buChar char="•"/>
            </a:pPr>
            <a:r>
              <a:rPr lang="en-US" sz="1000" dirty="0"/>
              <a:t>Focus on proactive management to increase efficiency and availability.</a:t>
            </a:r>
          </a:p>
          <a:p>
            <a:pPr marL="628650" lvl="1" indent="-171450">
              <a:buFont typeface="Arial" panose="020B0604020202020204" pitchFamily="34" charset="0"/>
              <a:buChar char="•"/>
            </a:pPr>
            <a:r>
              <a:rPr lang="en-US" sz="1000" dirty="0"/>
              <a:t>Build and operate workloads following AWS best practices.</a:t>
            </a:r>
          </a:p>
          <a:p>
            <a:pPr marL="628650" lvl="1" indent="-171450">
              <a:buFont typeface="Arial" panose="020B0604020202020204" pitchFamily="34" charset="0"/>
              <a:buChar char="•"/>
            </a:pPr>
            <a:r>
              <a:rPr lang="en-US" sz="1000" dirty="0"/>
              <a:t>Leverage AWS expertise to support launches and migrations.</a:t>
            </a:r>
          </a:p>
          <a:p>
            <a:pPr marL="628650" lvl="1" indent="-171450">
              <a:buFont typeface="Arial" panose="020B0604020202020204" pitchFamily="34" charset="0"/>
              <a:buChar char="•"/>
            </a:pPr>
            <a:r>
              <a:rPr lang="en-US" sz="1000" dirty="0"/>
              <a:t>Use a Technical Account Manager (TAM) that provides technical expertise for the full range of AWS services and obtains a detailed understanding of your use case and technology architecture. The Technical Account Manager is the primary point of contact for ongoing support needs.</a:t>
            </a:r>
          </a:p>
        </p:txBody>
      </p:sp>
    </p:spTree>
    <p:extLst>
      <p:ext uri="{BB962C8B-B14F-4D97-AF65-F5344CB8AC3E}">
        <p14:creationId xmlns:p14="http://schemas.microsoft.com/office/powerpoint/2010/main" val="323221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Displayed are the support plans offering different services and price points. </a:t>
            </a:r>
            <a:br>
              <a:rPr lang="en-US" sz="1100" dirty="0"/>
            </a:br>
            <a:endParaRPr lang="en-US" sz="1100" dirty="0"/>
          </a:p>
          <a:p>
            <a:r>
              <a:rPr lang="en-US" sz="1100" dirty="0"/>
              <a:t>Select the links to learn more. </a:t>
            </a:r>
          </a:p>
          <a:p>
            <a:pPr marL="0" indent="0">
              <a:buFontTx/>
              <a:buNone/>
            </a:pPr>
            <a:r>
              <a:rPr lang="en-US" sz="1100" dirty="0">
                <a:hlinkClick r:id="rId3"/>
              </a:rPr>
              <a:t>https://aws.amazon.com/premiumsupport/pricing/</a:t>
            </a:r>
            <a:r>
              <a:rPr lang="en-US" sz="1100" dirty="0"/>
              <a:t>. </a:t>
            </a:r>
          </a:p>
          <a:p>
            <a:pPr marL="0" indent="0">
              <a:buFontTx/>
              <a:buNone/>
            </a:pPr>
            <a:r>
              <a:rPr lang="en-US" sz="1100" dirty="0">
                <a:hlinkClick r:id="rId4"/>
              </a:rPr>
              <a:t>https://aws.amazon.com/premiumsupport/compare-plans/</a:t>
            </a:r>
            <a:r>
              <a:rPr lang="en-US" sz="1100" dirty="0"/>
              <a:t>. </a:t>
            </a:r>
          </a:p>
          <a:p>
            <a:r>
              <a:rPr lang="en-US" sz="1100" dirty="0"/>
              <a:t>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64788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634789" cy="3600450"/>
          </a:xfrm>
        </p:spPr>
        <p:txBody>
          <a:bodyPr/>
          <a:lstStyle/>
          <a:p>
            <a:pPr>
              <a:spcAft>
                <a:spcPts val="600"/>
              </a:spcAft>
            </a:pPr>
            <a:r>
              <a:rPr lang="en-US" sz="1100" kern="1200" dirty="0">
                <a:solidFill>
                  <a:schemeClr val="tx1"/>
                </a:solidFill>
                <a:effectLst/>
                <a:latin typeface="+mn-lt"/>
                <a:ea typeface="+mn-ea"/>
                <a:cs typeface="+mn-cs"/>
              </a:rPr>
              <a:t>It addition to understanding the costs associated with different support plans, it is critical to understand the service levels associated with each plan. In addition to the support plan you have selected, the case severity will drive the type of response that you receive. There are five different </a:t>
            </a:r>
            <a:r>
              <a:rPr lang="en-US" sz="1100" i="0" kern="1200" dirty="0">
                <a:solidFill>
                  <a:schemeClr val="tx1"/>
                </a:solidFill>
                <a:effectLst/>
                <a:latin typeface="+mn-lt"/>
                <a:ea typeface="+mn-ea"/>
                <a:cs typeface="+mn-cs"/>
              </a:rPr>
              <a:t>severity</a:t>
            </a:r>
            <a:r>
              <a:rPr lang="en-US" sz="1100" kern="1200" dirty="0">
                <a:solidFill>
                  <a:schemeClr val="tx1"/>
                </a:solidFill>
                <a:effectLst/>
                <a:latin typeface="+mn-lt"/>
                <a:ea typeface="+mn-ea"/>
                <a:cs typeface="+mn-cs"/>
              </a:rPr>
              <a:t> levels:</a:t>
            </a:r>
          </a:p>
          <a:p>
            <a:pPr marL="171450" indent="-171450">
              <a:spcAft>
                <a:spcPts val="600"/>
              </a:spcAft>
              <a:buFont typeface="Arial" panose="020B0604020202020204" pitchFamily="34" charset="0"/>
              <a:buChar char="•"/>
            </a:pPr>
            <a:r>
              <a:rPr lang="en-US" sz="1100" b="1" dirty="0"/>
              <a:t>Critical</a:t>
            </a:r>
            <a:r>
              <a:rPr lang="en-US" sz="1100" dirty="0"/>
              <a:t>: Your business is at risk. Critical functions of your application are unavailable.</a:t>
            </a:r>
          </a:p>
          <a:p>
            <a:pPr marL="171450" indent="-171450">
              <a:spcAft>
                <a:spcPts val="600"/>
              </a:spcAft>
              <a:buFont typeface="Arial" panose="020B0604020202020204" pitchFamily="34" charset="0"/>
              <a:buChar char="•"/>
            </a:pPr>
            <a:r>
              <a:rPr lang="en-US" sz="1100" b="1" dirty="0"/>
              <a:t>Urgent</a:t>
            </a:r>
            <a:r>
              <a:rPr lang="en-US" sz="1100" dirty="0"/>
              <a:t>: Your business is significantly impacted. Important functions of your application are unavailable.</a:t>
            </a:r>
          </a:p>
          <a:p>
            <a:pPr marL="171450" indent="-171450">
              <a:spcAft>
                <a:spcPts val="600"/>
              </a:spcAft>
              <a:buFont typeface="Arial" panose="020B0604020202020204" pitchFamily="34" charset="0"/>
              <a:buChar char="•"/>
            </a:pPr>
            <a:r>
              <a:rPr lang="en-US" sz="1100" b="1" dirty="0"/>
              <a:t>High</a:t>
            </a:r>
            <a:r>
              <a:rPr lang="en-US" sz="1100" dirty="0"/>
              <a:t>: Important functions of your application are impaired or degraded.</a:t>
            </a:r>
          </a:p>
          <a:p>
            <a:pPr marL="171450" indent="-171450">
              <a:spcAft>
                <a:spcPts val="600"/>
              </a:spcAft>
              <a:buFont typeface="Arial" panose="020B0604020202020204" pitchFamily="34" charset="0"/>
              <a:buChar char="•"/>
            </a:pPr>
            <a:r>
              <a:rPr lang="en-US" sz="1100" b="1" dirty="0"/>
              <a:t>Normal</a:t>
            </a:r>
            <a:r>
              <a:rPr lang="en-US" sz="1100" dirty="0"/>
              <a:t>: Non-critical functions of your application are behaving abnormally, or you have a time-sensitive development question.</a:t>
            </a:r>
          </a:p>
          <a:p>
            <a:pPr marL="171450" indent="-171450">
              <a:spcAft>
                <a:spcPts val="600"/>
              </a:spcAft>
              <a:buFont typeface="Arial" panose="020B0604020202020204" pitchFamily="34" charset="0"/>
              <a:buChar char="•"/>
            </a:pPr>
            <a:r>
              <a:rPr lang="en-US" sz="1100" b="1" dirty="0"/>
              <a:t>Low</a:t>
            </a:r>
            <a:r>
              <a:rPr lang="en-US" sz="1100" dirty="0"/>
              <a:t>: You have a general development question, or you want to request a feature.</a:t>
            </a:r>
          </a:p>
          <a:p>
            <a:pPr marR="0" lvl="0" algn="l" defTabSz="914400" rtl="0" eaLnBrk="1" fontAlgn="auto" latinLnBrk="0" hangingPunct="1">
              <a:lnSpc>
                <a:spcPct val="100000"/>
              </a:lnSpc>
              <a:spcBef>
                <a:spcPts val="0"/>
              </a:spcBef>
              <a:spcAft>
                <a:spcPts val="0"/>
              </a:spcAft>
              <a:buClrTx/>
              <a:buSzTx/>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Note that there is no case support with the Basic Support Plan. These response times should be considered when determining which support plan is best for your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a:defRPr/>
            </a:pPr>
            <a:r>
              <a:rPr lang="en-US" dirty="0"/>
              <a:t>Select the link to review a full support plan comparison.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hlinkClick r:id="rId3"/>
              </a:rPr>
              <a:t>https://aws.amazon.com/premiumsupport/compare-plans/</a:t>
            </a: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a:spcAft>
                <a:spcPts val="600"/>
              </a:spcAft>
            </a:pPr>
            <a:endParaRPr lang="en-US" dirty="0"/>
          </a:p>
        </p:txBody>
      </p:sp>
    </p:spTree>
    <p:extLst>
      <p:ext uri="{BB962C8B-B14F-4D97-AF65-F5344CB8AC3E}">
        <p14:creationId xmlns:p14="http://schemas.microsoft.com/office/powerpoint/2010/main" val="168358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An </a:t>
            </a:r>
            <a:r>
              <a:rPr lang="en-US" sz="1100" b="1" dirty="0"/>
              <a:t>AWS Trusted Advisor </a:t>
            </a:r>
            <a:r>
              <a:rPr lang="en-US" sz="1100" dirty="0"/>
              <a:t>is available to help users follow best practices that increase performance and fault tolerance of their AWS environment. Trusted Advisor is an online resource to help you reduce costs, increase performance, and improve security by optimizing your AWS environment. </a:t>
            </a:r>
          </a:p>
          <a:p>
            <a:endParaRPr lang="en-US" sz="1100" dirty="0"/>
          </a:p>
          <a:p>
            <a:r>
              <a:rPr lang="en-US" sz="1100" dirty="0"/>
              <a:t>There are two types of trusted advisor options:</a:t>
            </a:r>
          </a:p>
          <a:p>
            <a:pPr marL="171450" lvl="0" indent="-171450">
              <a:buFont typeface="Arial" panose="020B0604020202020204" pitchFamily="34" charset="0"/>
              <a:buChar char="•"/>
            </a:pPr>
            <a:r>
              <a:rPr lang="en-US" sz="1100" b="1" dirty="0"/>
              <a:t>Core checks and Recommendations</a:t>
            </a:r>
            <a:r>
              <a:rPr lang="en-US" sz="1100" dirty="0"/>
              <a:t> come with all accounts.</a:t>
            </a:r>
          </a:p>
          <a:p>
            <a:pPr marL="171450" lvl="0" indent="-171450">
              <a:buFont typeface="Arial" panose="020B0604020202020204" pitchFamily="34" charset="0"/>
              <a:buChar char="•"/>
            </a:pPr>
            <a:r>
              <a:rPr lang="en-US" sz="1100" b="1" dirty="0"/>
              <a:t>Full Trusted Advisor </a:t>
            </a:r>
            <a:r>
              <a:rPr lang="en-US" sz="1100" dirty="0"/>
              <a:t>for Business and Enterprise support offerings.</a:t>
            </a:r>
          </a:p>
          <a:p>
            <a:endParaRPr lang="en-US" sz="1100" dirty="0"/>
          </a:p>
          <a:p>
            <a:r>
              <a:rPr lang="en-US" sz="1100" dirty="0"/>
              <a:t>Access AWS Trusted Advisor from the Management Tools section of the console.</a:t>
            </a:r>
          </a:p>
          <a:p>
            <a:r>
              <a:rPr lang="en-US" sz="1100" dirty="0"/>
              <a:t>The Trusted Advisor provides real-time guidance to help you provision your resources following AWS best practices and to advise you on cost optimization, performance, security, and fault tolerance.</a:t>
            </a:r>
          </a:p>
          <a:p>
            <a:endParaRPr lang="en-US" sz="1100" dirty="0"/>
          </a:p>
          <a:p>
            <a:r>
              <a:rPr lang="en-US" sz="1100" dirty="0"/>
              <a:t>An AWS Trusted Advisor is not focused on just one service and it is not just a security tool. An AWS Trusted Advisor will tell you how the infrastructure is performing, when security groups have been left open to the world, whether or not you are using fault tolerance, if you are at risk with all everything deployed in an Availability Zone, or if you have resources deployed that you are not using, but are still being charged for. </a:t>
            </a:r>
          </a:p>
        </p:txBody>
      </p:sp>
    </p:spTree>
    <p:extLst>
      <p:ext uri="{BB962C8B-B14F-4D97-AF65-F5344CB8AC3E}">
        <p14:creationId xmlns:p14="http://schemas.microsoft.com/office/powerpoint/2010/main" val="44960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How you are charged for using AWS can be very complicated. To help, AWS provides a billing tool to help users understand how much they are spending in AWS.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Technical support of any solution is critical. In this module you will gain the insight needed to select the support solution that best meets your needs and budget.</a:t>
            </a:r>
          </a:p>
        </p:txBody>
      </p:sp>
    </p:spTree>
    <p:extLst>
      <p:ext uri="{BB962C8B-B14F-4D97-AF65-F5344CB8AC3E}">
        <p14:creationId xmlns:p14="http://schemas.microsoft.com/office/powerpoint/2010/main" val="1628478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AWS White Papers </a:t>
            </a:r>
            <a:r>
              <a:rPr lang="en-US" sz="1100" dirty="0"/>
              <a:t>are a collection of technical documents that outline many AWS relevant topics like architecting best practices and security best practices, Cloud Computing Economics and Serverless Architecture. You can access them by selecting the link. </a:t>
            </a:r>
          </a:p>
          <a:p>
            <a:endParaRPr lang="en-US" sz="1100" dirty="0"/>
          </a:p>
          <a:p>
            <a:r>
              <a:rPr lang="en-US" sz="1100" dirty="0"/>
              <a:t>These technical documents cover a tremendous range of ideas, thoughts, and concepts that apply to cloud computing and AWS services.  </a:t>
            </a:r>
          </a:p>
        </p:txBody>
      </p:sp>
    </p:spTree>
    <p:extLst>
      <p:ext uri="{BB962C8B-B14F-4D97-AF65-F5344CB8AC3E}">
        <p14:creationId xmlns:p14="http://schemas.microsoft.com/office/powerpoint/2010/main" val="3565895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AWS Support </a:t>
            </a:r>
            <a:r>
              <a:rPr lang="en-US" sz="1100" dirty="0"/>
              <a:t>offers several different plan options that were created to fit your unique needs. These plans include the Basic Support Plan, the Developer Support Plan, Business Support Plan and the Enterprise Support Plan.</a:t>
            </a:r>
          </a:p>
          <a:p>
            <a:r>
              <a:rPr lang="en-US" sz="1100" dirty="0"/>
              <a:t> </a:t>
            </a:r>
          </a:p>
          <a:p>
            <a:r>
              <a:rPr lang="en-US" sz="1100" dirty="0"/>
              <a:t>All support plans provide 24/7 access to customer service, AWS documentation, whitepapers, and support forums, access to six core Trusted Advisor Checks, and access to the personal Health Dashboard.</a:t>
            </a:r>
          </a:p>
          <a:p>
            <a:r>
              <a:rPr lang="en-US" sz="1100" dirty="0"/>
              <a:t> </a:t>
            </a:r>
          </a:p>
          <a:p>
            <a:r>
              <a:rPr lang="en-US" sz="1100" dirty="0"/>
              <a:t>When additional technical support and support resources beyond this are required, you have the option to select from the Developer, Business, and Enterprise options to fit your unique business needs. </a:t>
            </a:r>
          </a:p>
        </p:txBody>
      </p:sp>
    </p:spTree>
    <p:extLst>
      <p:ext uri="{BB962C8B-B14F-4D97-AF65-F5344CB8AC3E}">
        <p14:creationId xmlns:p14="http://schemas.microsoft.com/office/powerpoint/2010/main" val="420166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discussed Organizations to understand different setup options and their impact on costs.</a:t>
            </a:r>
          </a:p>
          <a:p>
            <a:endParaRPr lang="en-US" dirty="0"/>
          </a:p>
          <a:p>
            <a:r>
              <a:rPr lang="en-US" dirty="0"/>
              <a:t>We reviewed different AWS Billing and Cost Management tools to understand how to gain visibility into AWS costs, and identified alternative AWS Support Plan options and features.</a:t>
            </a:r>
          </a:p>
          <a:p>
            <a:endParaRPr lang="en-US" dirty="0"/>
          </a:p>
          <a:p>
            <a:r>
              <a:rPr lang="en-US" dirty="0"/>
              <a:t>Please take a moment to complete the Knowledge Assessment. </a:t>
            </a:r>
          </a:p>
        </p:txBody>
      </p:sp>
    </p:spTree>
    <p:extLst>
      <p:ext uri="{BB962C8B-B14F-4D97-AF65-F5344CB8AC3E}">
        <p14:creationId xmlns:p14="http://schemas.microsoft.com/office/powerpoint/2010/main" val="2730113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405715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1: AWS Organizations. In this part, we’ll look at AWS Organizations and consolidated billing, along with its features and benefits. </a:t>
            </a:r>
          </a:p>
        </p:txBody>
      </p:sp>
    </p:spTree>
    <p:extLst>
      <p:ext uri="{BB962C8B-B14F-4D97-AF65-F5344CB8AC3E}">
        <p14:creationId xmlns:p14="http://schemas.microsoft.com/office/powerpoint/2010/main" val="194206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AWS Organizations is an account management service that enables you to consolidate multiple AWS accounts into an </a:t>
            </a:r>
            <a:r>
              <a:rPr lang="en-US" sz="1100" b="1" i="0" kern="1200" dirty="0">
                <a:solidFill>
                  <a:schemeClr val="tx1"/>
                </a:solidFill>
                <a:effectLst/>
                <a:latin typeface="+mn-lt"/>
                <a:ea typeface="+mn-ea"/>
                <a:cs typeface="+mn-cs"/>
              </a:rPr>
              <a:t>organization</a:t>
            </a:r>
            <a:r>
              <a:rPr lang="en-US" sz="1100" b="0" i="0" kern="1200" dirty="0">
                <a:solidFill>
                  <a:schemeClr val="tx1"/>
                </a:solidFill>
                <a:effectLst/>
                <a:latin typeface="+mn-lt"/>
                <a:ea typeface="+mn-ea"/>
                <a:cs typeface="+mn-cs"/>
              </a:rPr>
              <a:t> that you create and centrally manage. AWS Organizations include consolidated billing and account management capabilities that help you to better meet the budgetary, security, and compliance needs of your business.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main benefit of AWS Organizations 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Centrally managed access policies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err="1">
                <a:solidFill>
                  <a:schemeClr val="tx1"/>
                </a:solidFill>
                <a:effectLst/>
                <a:latin typeface="+mn-lt"/>
                <a:ea typeface="+mn-ea"/>
                <a:cs typeface="+mn-cs"/>
              </a:rPr>
              <a:t>Controled</a:t>
            </a:r>
            <a:r>
              <a:rPr lang="en-US" sz="1100" b="0" i="0" kern="1200" dirty="0">
                <a:solidFill>
                  <a:schemeClr val="tx1"/>
                </a:solidFill>
                <a:effectLst/>
                <a:latin typeface="+mn-lt"/>
                <a:ea typeface="+mn-ea"/>
                <a:cs typeface="+mn-cs"/>
              </a:rPr>
              <a:t> access to AWS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Automated AWS account creation and management.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Consolidated billing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7352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Let’s start with some terminology to understand the structure of AWS Organizations.</a:t>
            </a:r>
          </a:p>
          <a:p>
            <a:r>
              <a:rPr lang="en-US" sz="1100" dirty="0"/>
              <a:t> </a:t>
            </a:r>
          </a:p>
          <a:p>
            <a:r>
              <a:rPr lang="en-US" sz="1100" dirty="0"/>
              <a:t>The diagram displayed shows a basic organization, or root, that consists of seven accounts organized into four organizational units (or OUs). An OU is a container for accounts within a root. An OU can also contain other OUs enabling you to create a hierarchy that looks like an upside down tree with a root at the top and branches of OUs that reach down ending in accounts that are the leaves of the tree.</a:t>
            </a:r>
          </a:p>
          <a:p>
            <a:r>
              <a:rPr lang="en-US" sz="1100" dirty="0"/>
              <a:t> </a:t>
            </a:r>
          </a:p>
          <a:p>
            <a:r>
              <a:rPr lang="en-US" sz="1100" dirty="0"/>
              <a:t>When you attach a policy to one of the nodes in the hierarchy, it flows down and affects all of the branches and leaves. This organization has several policies that are attached to some of the OUs or directly to accounts. </a:t>
            </a:r>
          </a:p>
          <a:p>
            <a:r>
              <a:rPr lang="en-US" sz="1100" dirty="0"/>
              <a:t> </a:t>
            </a:r>
          </a:p>
          <a:p>
            <a:r>
              <a:rPr lang="en-US" sz="1100" dirty="0"/>
              <a:t>An OU can have only one parent and, currently, each account can be a member of exactly one OU. An account is a standard AWS account that contains your AWS resources. You can attach a policy to an account to apply controls to only that one account.</a:t>
            </a:r>
          </a:p>
        </p:txBody>
      </p:sp>
    </p:spTree>
    <p:extLst>
      <p:ext uri="{BB962C8B-B14F-4D97-AF65-F5344CB8AC3E}">
        <p14:creationId xmlns:p14="http://schemas.microsoft.com/office/powerpoint/2010/main" val="98212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AWS Organizations enables</a:t>
            </a:r>
            <a:r>
              <a:rPr lang="en-US" sz="1100" b="0" i="0" kern="1200" baseline="0" dirty="0">
                <a:solidFill>
                  <a:schemeClr val="tx1"/>
                </a:solidFill>
                <a:effectLst/>
                <a:ea typeface="+mn-ea"/>
                <a:cs typeface="+mn-cs"/>
              </a:rPr>
              <a:t> you to: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Create </a:t>
            </a:r>
            <a:r>
              <a:rPr lang="en-US" sz="1100" b="1" i="0" kern="1200" dirty="0">
                <a:solidFill>
                  <a:schemeClr val="tx1"/>
                </a:solidFill>
                <a:effectLst/>
                <a:ea typeface="+mn-ea"/>
                <a:cs typeface="+mn-cs"/>
              </a:rPr>
              <a:t>Service Control Policies (SCPs) </a:t>
            </a:r>
            <a:r>
              <a:rPr lang="en-US" sz="1100" b="0" i="0" kern="1200" dirty="0">
                <a:solidFill>
                  <a:schemeClr val="tx1"/>
                </a:solidFill>
                <a:effectLst/>
                <a:ea typeface="+mn-ea"/>
                <a:cs typeface="+mn-cs"/>
              </a:rPr>
              <a:t>that centrally control AWS services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You can create </a:t>
            </a:r>
            <a:r>
              <a:rPr lang="en-US" sz="1100" b="1" i="0" kern="1200" dirty="0">
                <a:solidFill>
                  <a:schemeClr val="tx1"/>
                </a:solidFill>
                <a:effectLst/>
                <a:ea typeface="+mn-ea"/>
                <a:cs typeface="+mn-cs"/>
              </a:rPr>
              <a:t>groups of accounts </a:t>
            </a:r>
            <a:r>
              <a:rPr lang="en-US" sz="1100" b="0" i="0" kern="1200" dirty="0">
                <a:solidFill>
                  <a:schemeClr val="tx1"/>
                </a:solidFill>
                <a:effectLst/>
                <a:ea typeface="+mn-ea"/>
                <a:cs typeface="+mn-cs"/>
              </a:rPr>
              <a:t>and then attach policies to a group to ensure that the correct policies are applied across the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You can simplify account management by using </a:t>
            </a:r>
            <a:r>
              <a:rPr lang="en-US" sz="1100" b="1" dirty="0">
                <a:ea typeface="Amazon Ember Light" charset="0"/>
                <a:cs typeface="Amazon Ember Light" charset="0"/>
              </a:rPr>
              <a:t>Application Program Interface (APIs)</a:t>
            </a:r>
            <a:r>
              <a:rPr lang="en-US" sz="1100" b="1" i="0" kern="1200" dirty="0">
                <a:solidFill>
                  <a:schemeClr val="tx1"/>
                </a:solidFill>
                <a:effectLst/>
                <a:ea typeface="+mn-ea"/>
                <a:cs typeface="+mn-cs"/>
              </a:rPr>
              <a:t> </a:t>
            </a:r>
            <a:r>
              <a:rPr lang="en-US" sz="1100" b="0" i="0" kern="1200" dirty="0">
                <a:solidFill>
                  <a:schemeClr val="tx1"/>
                </a:solidFill>
                <a:effectLst/>
                <a:ea typeface="+mn-ea"/>
                <a:cs typeface="+mn-cs"/>
              </a:rPr>
              <a:t>to automate the creation and management of new AWS accounts. </a:t>
            </a:r>
            <a:endParaRPr lang="en-US" sz="1100" b="0" i="0" kern="1200" baseline="0" dirty="0">
              <a:solidFill>
                <a:schemeClr val="tx1"/>
              </a:solidFill>
              <a:effectLst/>
              <a:ea typeface="+mn-ea"/>
              <a:cs typeface="+mn-cs"/>
            </a:endParaRPr>
          </a:p>
          <a:p>
            <a:pPr marL="171450" lvl="0" indent="-171450">
              <a:buFont typeface="Arial" panose="020B0604020202020204" pitchFamily="34" charset="0"/>
              <a:buChar char="•"/>
            </a:pPr>
            <a:r>
              <a:rPr lang="en-US" sz="1100" b="0" i="0" kern="1200" dirty="0">
                <a:solidFill>
                  <a:schemeClr val="tx1"/>
                </a:solidFill>
                <a:effectLst/>
                <a:ea typeface="+mn-ea"/>
                <a:cs typeface="+mn-cs"/>
              </a:rPr>
              <a:t>Simplify the billing process by setting up a single payment method for all the AWS accounts in your organization. With </a:t>
            </a:r>
            <a:r>
              <a:rPr lang="en-US" sz="1100" b="1" i="0" kern="1200" dirty="0">
                <a:solidFill>
                  <a:schemeClr val="tx1"/>
                </a:solidFill>
                <a:effectLst/>
                <a:ea typeface="+mn-ea"/>
                <a:cs typeface="+mn-cs"/>
              </a:rPr>
              <a:t>consolidated billing</a:t>
            </a:r>
            <a:r>
              <a:rPr lang="en-US" sz="1100" b="0" i="0" kern="1200" dirty="0">
                <a:solidFill>
                  <a:schemeClr val="tx1"/>
                </a:solidFill>
                <a:effectLst/>
                <a:ea typeface="+mn-ea"/>
                <a:cs typeface="+mn-cs"/>
              </a:rPr>
              <a:t>, you can see a combined view of charges incurred by all your accounts as well as take advantage of pricing benefits from aggregated usage.</a:t>
            </a:r>
            <a:r>
              <a:rPr lang="en-US" sz="1100" b="0" i="0" kern="1200" baseline="0" dirty="0">
                <a:solidFill>
                  <a:schemeClr val="tx1"/>
                </a:solidFill>
                <a:effectLst/>
                <a:ea typeface="+mn-ea"/>
                <a:cs typeface="+mn-cs"/>
              </a:rPr>
              <a:t> </a:t>
            </a:r>
            <a:r>
              <a:rPr lang="en-US" sz="1100" dirty="0"/>
              <a:t>Consolidated billing provides a central location to manage billing across all of your AWS accounts, and the ability to benefit from volume discounts.</a:t>
            </a:r>
          </a:p>
        </p:txBody>
      </p:sp>
    </p:spTree>
    <p:extLst>
      <p:ext uri="{BB962C8B-B14F-4D97-AF65-F5344CB8AC3E}">
        <p14:creationId xmlns:p14="http://schemas.microsoft.com/office/powerpoint/2010/main" val="109667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AWS Organizations does not replace associating </a:t>
            </a:r>
            <a:r>
              <a:rPr lang="en-US" sz="1100" b="1" dirty="0">
                <a:solidFill>
                  <a:schemeClr val="accent2"/>
                </a:solidFill>
                <a:ea typeface="Amazon Ember Light" charset="0"/>
                <a:cs typeface="Amazon Ember Light" charset="0"/>
              </a:rPr>
              <a:t>AWS Identity and Access Management (IAM)</a:t>
            </a:r>
            <a:r>
              <a:rPr lang="en-US" sz="1100" b="0" dirty="0">
                <a:ea typeface="Amazon Ember Light" charset="0"/>
                <a:cs typeface="Amazon Ember Light" charset="0"/>
              </a:rPr>
              <a:t>.</a:t>
            </a:r>
            <a:r>
              <a:rPr lang="en-US" sz="1100" b="0" i="0" kern="1200" dirty="0">
                <a:solidFill>
                  <a:schemeClr val="tx1"/>
                </a:solidFill>
                <a:effectLst/>
                <a:ea typeface="+mn-ea"/>
                <a:cs typeface="+mn-cs"/>
              </a:rPr>
              <a:t> policies with users, groups, and roles within an AWS account.</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IAM policies let you allow or deny access to AWS services,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such as Amazon S3, as well as individual AWS resources,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such as a specific S3 bucket, or individual API actions,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such as s3:CreateBucket. An IAM policy can be applied only to IAM users, groups, or roles, and it can never restrict the root identity of the AWS account.</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In contrast, with Organizations you use </a:t>
            </a:r>
            <a:r>
              <a:rPr lang="en-US" sz="1100" b="1" i="0" kern="1200" dirty="0">
                <a:solidFill>
                  <a:schemeClr val="tx1"/>
                </a:solidFill>
                <a:effectLst/>
                <a:ea typeface="+mn-ea"/>
                <a:cs typeface="+mn-cs"/>
              </a:rPr>
              <a:t>Service Control Policies (SCPs) </a:t>
            </a:r>
            <a:r>
              <a:rPr lang="en-US" sz="1100" b="0" i="0" kern="1200" dirty="0">
                <a:solidFill>
                  <a:schemeClr val="tx1"/>
                </a:solidFill>
                <a:effectLst/>
                <a:ea typeface="+mn-ea"/>
                <a:cs typeface="+mn-cs"/>
              </a:rPr>
              <a:t>to allow or deny access to particular AWS services for individual AWS accounts or for groups of accounts within an Organizational Unit (OU). The specified actions from an attached SCP affect all IAM users, groups, and roles for an account, including the root account identity.</a:t>
            </a:r>
          </a:p>
        </p:txBody>
      </p:sp>
    </p:spTree>
    <p:extLst>
      <p:ext uri="{BB962C8B-B14F-4D97-AF65-F5344CB8AC3E}">
        <p14:creationId xmlns:p14="http://schemas.microsoft.com/office/powerpoint/2010/main" val="12020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Keep in mind that this process assumes you have access to two existing AWS accounts, and that you can sign in to each as an administrator.</a:t>
            </a:r>
          </a:p>
          <a:p>
            <a:r>
              <a:rPr lang="en-US" sz="1100" dirty="0"/>
              <a:t> </a:t>
            </a:r>
          </a:p>
          <a:p>
            <a:r>
              <a:rPr lang="en-US" sz="1100" dirty="0"/>
              <a:t>To set up AWS Organizations, let’s review each step:</a:t>
            </a:r>
          </a:p>
          <a:p>
            <a:pPr marL="171450" lvl="0" indent="-171450">
              <a:buFont typeface="Arial" panose="020B0604020202020204" pitchFamily="34" charset="0"/>
              <a:buChar char="•"/>
            </a:pPr>
            <a:r>
              <a:rPr lang="en-US" sz="1100" dirty="0"/>
              <a:t>Step 1 is to create your organization with your current AWS account as the master account. You also invite one AWS account to join your organization and create another account as a member account.</a:t>
            </a:r>
          </a:p>
          <a:p>
            <a:pPr marL="171450" lvl="0" indent="-171450">
              <a:buFont typeface="Arial" panose="020B0604020202020204" pitchFamily="34" charset="0"/>
              <a:buChar char="•"/>
            </a:pPr>
            <a:r>
              <a:rPr lang="en-US" sz="1100" dirty="0"/>
              <a:t>Step 2 is to create two Organizational Units in your new organization and place the member accounts in those OUs.</a:t>
            </a:r>
          </a:p>
          <a:p>
            <a:pPr marL="171450" lvl="0" indent="-171450">
              <a:buFont typeface="Arial" panose="020B0604020202020204" pitchFamily="34" charset="0"/>
              <a:buChar char="•"/>
            </a:pPr>
            <a:r>
              <a:rPr lang="en-US" sz="1100" dirty="0"/>
              <a:t>Step 3 is to create Service Control Policies, which allow you to apply restrictions to what actions can be delegated to users and roles in the member accounts by using these service control policies. A service control policy is a type of organization control policy. </a:t>
            </a:r>
          </a:p>
          <a:p>
            <a:pPr marL="171450" lvl="0" indent="-171450">
              <a:buFont typeface="Arial" panose="020B0604020202020204" pitchFamily="34" charset="0"/>
              <a:buChar char="•"/>
            </a:pPr>
            <a:r>
              <a:rPr lang="en-US" sz="1100" dirty="0"/>
              <a:t>Step 4 is to test your organization’s policies. Sign in as a user for each of the roles (such as OU1, OU2, etc.) and see how the service control policies impact account access. Alternatively, you can use the IAM policy simulator to test and troubleshoot IAM and resource-based policies attached to IAM users, groups, or roles in your AWS account. </a:t>
            </a:r>
          </a:p>
          <a:p>
            <a:pPr lvl="0"/>
            <a:endParaRPr lang="en-US" sz="1100" dirty="0"/>
          </a:p>
          <a:p>
            <a:pPr lvl="0"/>
            <a:r>
              <a:rPr lang="en-US" sz="1100" dirty="0"/>
              <a:t>For more information on the IAM policy simulator, select the link. </a:t>
            </a:r>
          </a:p>
          <a:p>
            <a:pPr marR="0" algn="l" defTabSz="914400" rtl="0" eaLnBrk="1" fontAlgn="auto" latinLnBrk="0" hangingPunct="1">
              <a:lnSpc>
                <a:spcPct val="100000"/>
              </a:lnSpc>
              <a:spcBef>
                <a:spcPts val="0"/>
              </a:spcBef>
              <a:spcAft>
                <a:spcPts val="0"/>
              </a:spcAft>
              <a:buClrTx/>
              <a:buSzTx/>
              <a:tabLst/>
              <a:defRPr/>
            </a:pPr>
            <a:r>
              <a:rPr lang="en-US" sz="1100" b="0" i="0" kern="1200" dirty="0">
                <a:solidFill>
                  <a:schemeClr val="tx1"/>
                </a:solidFill>
                <a:effectLst/>
                <a:cs typeface="Calibri" panose="020F0502020204030204" pitchFamily="34" charset="0"/>
                <a:hlinkClick r:id="rId3"/>
              </a:rPr>
              <a:t>https://docs.aws.amazon.com/IAM/latest/UserGuide/access_policies_testing-policies.html</a:t>
            </a:r>
            <a:r>
              <a:rPr lang="en-US" sz="1100" b="0" i="0" kern="1200" dirty="0">
                <a:solidFill>
                  <a:schemeClr val="tx1"/>
                </a:solidFill>
                <a:effectLst/>
                <a:cs typeface="Calibri" panose="020F0502020204030204" pitchFamily="34" charset="0"/>
              </a:rPr>
              <a:t>. </a:t>
            </a:r>
            <a:endParaRPr lang="en-US" sz="1100" dirty="0">
              <a:cs typeface="Calibri" panose="020F0502020204030204" pitchFamily="34" charset="0"/>
            </a:endParaRPr>
          </a:p>
        </p:txBody>
      </p:sp>
    </p:spTree>
    <p:extLst>
      <p:ext uri="{BB962C8B-B14F-4D97-AF65-F5344CB8AC3E}">
        <p14:creationId xmlns:p14="http://schemas.microsoft.com/office/powerpoint/2010/main" val="3499745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48374"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1.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3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3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t>Module 5</a:t>
            </a:r>
            <a:r>
              <a:rPr lang="en-US" sz="5400" dirty="0">
                <a:latin typeface="Amazon Ember Light" charset="0"/>
                <a:ea typeface="Amazon Ember Light" charset="0"/>
                <a:cs typeface="Amazon Ember Light" charset="0"/>
              </a:rPr>
              <a:t>:                      </a:t>
            </a:r>
            <a:r>
              <a:rPr lang="en-US" sz="4800" dirty="0">
                <a:latin typeface="Amazon Ember Light" charset="0"/>
                <a:ea typeface="Amazon Ember Light" charset="0"/>
                <a:cs typeface="Amazon Ember Light" charset="0"/>
              </a:rPr>
              <a:t>Cloud Billing and Support Services</a:t>
            </a:r>
            <a:endParaRPr lang="en-US" sz="5400" dirty="0">
              <a:latin typeface="Amazon Ember Light" charset="0"/>
              <a:ea typeface="Amazon Ember Light" charset="0"/>
              <a:cs typeface="Amazon Ember Light" charset="0"/>
            </a:endParaRPr>
          </a:p>
        </p:txBody>
      </p:sp>
      <p:sp>
        <p:nvSpPr>
          <p:cNvPr id="3" name="TextBox 2">
            <a:extLst>
              <a:ext uri="{FF2B5EF4-FFF2-40B4-BE49-F238E27FC236}">
                <a16:creationId xmlns:a16="http://schemas.microsoft.com/office/drawing/2014/main" id="{94FFC074-2A52-AB4F-9815-B9E63B13BA0C}"/>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4503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Limits of AWS Organizations</a:t>
            </a:r>
          </a:p>
        </p:txBody>
      </p:sp>
      <p:graphicFrame>
        <p:nvGraphicFramePr>
          <p:cNvPr id="4" name="Content Placeholder 3"/>
          <p:cNvGraphicFramePr>
            <a:graphicFrameLocks/>
          </p:cNvGraphicFramePr>
          <p:nvPr>
            <p:extLst/>
          </p:nvPr>
        </p:nvGraphicFramePr>
        <p:xfrm>
          <a:off x="537410" y="1423279"/>
          <a:ext cx="11117180" cy="5213339"/>
        </p:xfrm>
        <a:graphic>
          <a:graphicData uri="http://schemas.openxmlformats.org/drawingml/2006/table">
            <a:tbl>
              <a:tblPr firstRow="1" bandRow="1">
                <a:tableStyleId>{85BE263C-DBD7-4A20-BB59-AAB30ACAA65A}</a:tableStyleId>
              </a:tblPr>
              <a:tblGrid>
                <a:gridCol w="1617318">
                  <a:extLst>
                    <a:ext uri="{9D8B030D-6E8A-4147-A177-3AD203B41FA5}">
                      <a16:colId xmlns:a16="http://schemas.microsoft.com/office/drawing/2014/main" val="20003"/>
                    </a:ext>
                  </a:extLst>
                </a:gridCol>
                <a:gridCol w="5385060">
                  <a:extLst>
                    <a:ext uri="{9D8B030D-6E8A-4147-A177-3AD203B41FA5}">
                      <a16:colId xmlns:a16="http://schemas.microsoft.com/office/drawing/2014/main" val="20001"/>
                    </a:ext>
                  </a:extLst>
                </a:gridCol>
                <a:gridCol w="4114802">
                  <a:extLst>
                    <a:ext uri="{9D8B030D-6E8A-4147-A177-3AD203B41FA5}">
                      <a16:colId xmlns:a16="http://schemas.microsoft.com/office/drawing/2014/main" val="20002"/>
                    </a:ext>
                  </a:extLst>
                </a:gridCol>
              </a:tblGrid>
              <a:tr h="573513">
                <a:tc gridSpan="3">
                  <a:txBody>
                    <a:bodyPr/>
                    <a:lstStyle/>
                    <a:p>
                      <a:pPr algn="ctr"/>
                      <a:r>
                        <a:rPr lang="en-US" sz="2800" b="1" i="0" dirty="0">
                          <a:solidFill>
                            <a:sysClr val="windowText" lastClr="000000"/>
                          </a:solidFill>
                          <a:latin typeface="Amazon Ember Light" charset="0"/>
                          <a:ea typeface="Amazon Ember Light" charset="0"/>
                          <a:cs typeface="Amazon Ember Light" charset="0"/>
                        </a:rPr>
                        <a:t>Limits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b="1" dirty="0">
                        <a:solidFill>
                          <a:sysClr val="windowText" lastClr="000000"/>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433586">
                <a:tc rowSpan="2">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2200" b="1" i="0" dirty="0">
                          <a:latin typeface="Amazon Ember Light" charset="0"/>
                          <a:ea typeface="Amazon Ember Light" charset="0"/>
                          <a:cs typeface="Amazon Ember Light" charset="0"/>
                        </a:rPr>
                        <a:t>Limits on Names</a:t>
                      </a:r>
                      <a:endParaRPr lang="en-US" sz="2200" b="1" i="0" dirty="0">
                        <a:solidFill>
                          <a:schemeClr val="accent6">
                            <a:lumMod val="10000"/>
                          </a:schemeClr>
                        </a:solidFill>
                        <a:latin typeface="Amazon Ember Light" charset="0"/>
                        <a:ea typeface="Amazon Ember Light" charset="0"/>
                        <a:cs typeface="Amazon Ember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Names must be composed of Unicode characters.</a:t>
                      </a:r>
                      <a:endParaRPr lang="en-US" sz="1600" b="0" i="0" dirty="0">
                        <a:solidFill>
                          <a:schemeClr val="accent6">
                            <a:lumMod val="10000"/>
                          </a:schemeClr>
                        </a:solidFill>
                        <a:latin typeface="Amazon Ember Light" charset="0"/>
                        <a:ea typeface="Amazon Ember Light" charset="0"/>
                        <a:cs typeface="Amazon Ember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288758">
                <a:tc vMerge="1">
                  <a:txBody>
                    <a:bodyPr/>
                    <a:lstStyle/>
                    <a:p>
                      <a:endParaRPr lang="en-US"/>
                    </a:p>
                  </a:txBody>
                  <a:tcPr/>
                </a:tc>
                <a:tc gridSpan="2">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Names must not exceed 250 characters in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2"/>
                  </a:ext>
                </a:extLst>
              </a:tr>
              <a:tr h="332521">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i="0" dirty="0">
                          <a:solidFill>
                            <a:schemeClr val="accent6">
                              <a:lumMod val="10000"/>
                            </a:schemeClr>
                          </a:solidFill>
                          <a:latin typeface="Amazon Ember Light" charset="0"/>
                          <a:ea typeface="Amazon Ember Light" charset="0"/>
                          <a:cs typeface="Amazon Ember Light" charset="0"/>
                        </a:rPr>
                        <a:t>Maximum and Minimum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 AWS Accounts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600" b="0" i="0" kern="1200" dirty="0">
                          <a:solidFill>
                            <a:schemeClr val="dk1"/>
                          </a:solidFill>
                          <a:effectLst/>
                          <a:latin typeface="Amazon Ember Light" charset="0"/>
                          <a:ea typeface="Amazon Ember Light" charset="0"/>
                          <a:cs typeface="Amazon Ember Light" charset="0"/>
                        </a:rPr>
                        <a:t>Varies.</a:t>
                      </a:r>
                      <a:r>
                        <a:rPr lang="en-US" sz="1600" b="0" i="0" kern="1200" baseline="0" dirty="0">
                          <a:solidFill>
                            <a:schemeClr val="dk1"/>
                          </a:solidFill>
                          <a:effectLst/>
                          <a:latin typeface="Amazon Ember Light" charset="0"/>
                          <a:ea typeface="Amazon Ember Light" charset="0"/>
                          <a:cs typeface="Amazon Ember Light" charset="0"/>
                        </a:rPr>
                        <a:t> Note: </a:t>
                      </a:r>
                      <a:r>
                        <a:rPr lang="en-US" sz="1600" b="0" i="0" kern="1200" dirty="0">
                          <a:solidFill>
                            <a:schemeClr val="dk1"/>
                          </a:solidFill>
                          <a:effectLst/>
                          <a:latin typeface="Amazon Ember Light" charset="0"/>
                          <a:ea typeface="Amazon Ember Light" charset="0"/>
                          <a:cs typeface="Amazon Ember Light" charset="0"/>
                        </a:rPr>
                        <a:t>An invitation sent to an account counts against this limit.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41148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 roots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 policies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Maximum size of a service control policy</a:t>
                      </a:r>
                      <a:r>
                        <a:rPr lang="en-US" sz="1600" b="0" i="0" kern="1200" baseline="0" dirty="0">
                          <a:solidFill>
                            <a:schemeClr val="dk1"/>
                          </a:solidFill>
                          <a:effectLst/>
                          <a:latin typeface="Amazon Ember Light" charset="0"/>
                          <a:ea typeface="Amazon Ember Light" charset="0"/>
                          <a:cs typeface="Amazon Ember Light" charset="0"/>
                        </a:rPr>
                        <a:t> document</a:t>
                      </a:r>
                      <a:endParaRPr lang="en-US" sz="1600" b="0" i="0" kern="1200" dirty="0">
                        <a:solidFill>
                          <a:schemeClr val="dk1"/>
                        </a:solidFill>
                        <a:effectLst/>
                        <a:latin typeface="Amazon Ember Light" charset="0"/>
                        <a:ea typeface="Amazon Ember Light" charset="0"/>
                        <a:cs typeface="Amazon Ember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5,120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OU</a:t>
                      </a:r>
                      <a:r>
                        <a:rPr lang="en-US" sz="1600" b="0" i="0" kern="1200" baseline="0" dirty="0">
                          <a:solidFill>
                            <a:schemeClr val="dk1"/>
                          </a:solidFill>
                          <a:effectLst/>
                          <a:latin typeface="Amazon Ember Light" charset="0"/>
                          <a:ea typeface="Amazon Ember Light" charset="0"/>
                          <a:cs typeface="Amazon Ember Light" charset="0"/>
                        </a:rPr>
                        <a:t> maximum nesting in a root</a:t>
                      </a:r>
                      <a:endParaRPr lang="en-US" sz="1600" b="0" i="0" kern="1200" dirty="0">
                        <a:solidFill>
                          <a:schemeClr val="dk1"/>
                        </a:solidFill>
                        <a:effectLst/>
                        <a:latin typeface="Amazon Ember Light" charset="0"/>
                        <a:ea typeface="Amazon Ember Light" charset="0"/>
                        <a:cs typeface="Amazon Ember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5 levels</a:t>
                      </a:r>
                      <a:r>
                        <a:rPr lang="en-US" sz="1600" b="0" i="0" baseline="0" dirty="0">
                          <a:latin typeface="Amazon Ember Light" charset="0"/>
                          <a:ea typeface="Amazon Ember Light" charset="0"/>
                          <a:cs typeface="Amazon Ember Light" charset="0"/>
                        </a:rPr>
                        <a:t> of OUs under a root</a:t>
                      </a:r>
                      <a:endParaRPr lang="en-US" sz="1600" b="0" i="0" dirty="0">
                        <a:latin typeface="Amazon Ember Light" charset="0"/>
                        <a:ea typeface="Amazon Ember Light" charset="0"/>
                        <a:cs typeface="Amazon Ember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Invitations sent per 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 member accounts you can create concurrently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Only five can be in progress at one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41148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6">
                            <a:lumMod val="10000"/>
                          </a:schemeClr>
                        </a:solidFill>
                        <a:latin typeface="+mn-lt"/>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Amazon Ember Light" charset="0"/>
                          <a:ea typeface="Amazon Ember Light" charset="0"/>
                          <a:cs typeface="Amazon Ember Light" charset="0"/>
                        </a:rPr>
                        <a:t>Number of entities to which you can attach a policy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i="0" dirty="0">
                          <a:latin typeface="Amazon Ember Light" charset="0"/>
                          <a:ea typeface="Amazon Ember Light" charset="0"/>
                          <a:cs typeface="Amazon Ember Light" charset="0"/>
                        </a:rPr>
                        <a:t>Unlimited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407759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Accessing AWS Organizations</a:t>
            </a:r>
          </a:p>
        </p:txBody>
      </p:sp>
      <p:sp>
        <p:nvSpPr>
          <p:cNvPr id="5" name="Rectangle 4"/>
          <p:cNvSpPr/>
          <p:nvPr/>
        </p:nvSpPr>
        <p:spPr>
          <a:xfrm>
            <a:off x="7010190" y="4037476"/>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Software Development Kits (SDKs) </a:t>
            </a:r>
          </a:p>
        </p:txBody>
      </p:sp>
      <p:sp>
        <p:nvSpPr>
          <p:cNvPr id="6" name="Rectangle 5"/>
          <p:cNvSpPr/>
          <p:nvPr/>
        </p:nvSpPr>
        <p:spPr>
          <a:xfrm>
            <a:off x="7010190" y="1938846"/>
            <a:ext cx="518181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Management Console</a:t>
            </a:r>
          </a:p>
        </p:txBody>
      </p:sp>
      <p:sp>
        <p:nvSpPr>
          <p:cNvPr id="7" name="Rectangle 6"/>
          <p:cNvSpPr/>
          <p:nvPr/>
        </p:nvSpPr>
        <p:spPr>
          <a:xfrm>
            <a:off x="7010190" y="5202021"/>
            <a:ext cx="4919540"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HTTPS Query Application Programming Interfaces (API)</a:t>
            </a:r>
          </a:p>
        </p:txBody>
      </p:sp>
      <p:sp>
        <p:nvSpPr>
          <p:cNvPr id="8" name="Rectangle 7"/>
          <p:cNvSpPr/>
          <p:nvPr/>
        </p:nvSpPr>
        <p:spPr>
          <a:xfrm>
            <a:off x="7010190" y="3164462"/>
            <a:ext cx="4672635"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Command Line Tools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484" y="4057329"/>
            <a:ext cx="858982" cy="91440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4615" y="5262153"/>
            <a:ext cx="1188720" cy="91683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952" y="2391083"/>
            <a:ext cx="2111808" cy="2546595"/>
          </a:xfrm>
          <a:prstGeom prst="rect">
            <a:avLst/>
          </a:prstGeom>
        </p:spPr>
      </p:pic>
      <p:sp>
        <p:nvSpPr>
          <p:cNvPr id="17" name="TextBox 16"/>
          <p:cNvSpPr txBox="1"/>
          <p:nvPr/>
        </p:nvSpPr>
        <p:spPr>
          <a:xfrm>
            <a:off x="1887191" y="5012653"/>
            <a:ext cx="2137569" cy="378736"/>
          </a:xfrm>
          <a:prstGeom prst="rect">
            <a:avLst/>
          </a:prstGeom>
          <a:noFill/>
        </p:spPr>
        <p:txBody>
          <a:bodyPr wrap="square" lIns="0" tIns="0" rIns="0" bIns="0" rtlCol="0" anchor="t">
            <a:noAutofit/>
          </a:bodyPr>
          <a:lstStyle/>
          <a:p>
            <a:pPr algn="ctr"/>
            <a:r>
              <a:rPr lang="en-US" b="1" dirty="0"/>
              <a:t>AWS</a:t>
            </a:r>
            <a:br>
              <a:rPr lang="en-US" b="1" dirty="0"/>
            </a:br>
            <a:r>
              <a:rPr lang="en-US" b="1" dirty="0"/>
              <a:t>Organizations</a:t>
            </a: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169" y="2937643"/>
            <a:ext cx="869126" cy="974474"/>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548" y="1701029"/>
            <a:ext cx="998854" cy="998854"/>
          </a:xfrm>
          <a:prstGeom prst="rect">
            <a:avLst/>
          </a:prstGeom>
        </p:spPr>
      </p:pic>
    </p:spTree>
    <p:custDataLst>
      <p:tags r:id="rId1"/>
    </p:custDataLst>
    <p:extLst>
      <p:ext uri="{BB962C8B-B14F-4D97-AF65-F5344CB8AC3E}">
        <p14:creationId xmlns:p14="http://schemas.microsoft.com/office/powerpoint/2010/main" val="237459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Organizations is Free!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588654"/>
            <a:ext cx="11658600" cy="4914900"/>
          </a:xfrm>
          <a:prstGeom prst="rect">
            <a:avLst/>
          </a:prstGeom>
        </p:spPr>
      </p:pic>
    </p:spTree>
    <p:custDataLst>
      <p:tags r:id="rId1"/>
    </p:custDataLst>
    <p:extLst>
      <p:ext uri="{BB962C8B-B14F-4D97-AF65-F5344CB8AC3E}">
        <p14:creationId xmlns:p14="http://schemas.microsoft.com/office/powerpoint/2010/main" val="25563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 Review</a:t>
            </a:r>
          </a:p>
        </p:txBody>
      </p:sp>
      <p:sp>
        <p:nvSpPr>
          <p:cNvPr id="6" name="Content Placeholder 5"/>
          <p:cNvSpPr>
            <a:spLocks noGrp="1"/>
          </p:cNvSpPr>
          <p:nvPr>
            <p:ph idx="1"/>
          </p:nvPr>
        </p:nvSpPr>
        <p:spPr>
          <a:xfrm>
            <a:off x="238539" y="1440305"/>
            <a:ext cx="9038811" cy="4913308"/>
          </a:xfrm>
        </p:spPr>
        <p:txBody>
          <a:bodyPr>
            <a:normAutofit/>
          </a:bodyPr>
          <a:lstStyle/>
          <a:p>
            <a:pPr marL="460375" indent="-460375"/>
            <a:r>
              <a:rPr lang="en-US" dirty="0"/>
              <a:t>AWS Organizations helps  you programmatically create AWS accounts and consolidate them into a centrally managed organization.</a:t>
            </a:r>
          </a:p>
          <a:p>
            <a:pPr marL="460375" indent="-460375"/>
            <a:endParaRPr lang="en-US" dirty="0"/>
          </a:p>
          <a:p>
            <a:pPr marL="460375" indent="-460375"/>
            <a:r>
              <a:rPr lang="en-US" dirty="0"/>
              <a:t>AWS Organizations provides consolidated billing and account management capabilities that help you reach your business goals around:</a:t>
            </a:r>
          </a:p>
          <a:p>
            <a:pPr marL="922338" lvl="1" indent="-465138"/>
            <a:r>
              <a:rPr lang="en-US" dirty="0"/>
              <a:t>Budget</a:t>
            </a:r>
          </a:p>
          <a:p>
            <a:pPr marL="922338" lvl="1" indent="-465138"/>
            <a:r>
              <a:rPr lang="en-US" dirty="0"/>
              <a:t>Security</a:t>
            </a:r>
          </a:p>
          <a:p>
            <a:pPr marL="922338" lvl="1" indent="-465138"/>
            <a:r>
              <a:rPr lang="en-US" dirty="0"/>
              <a:t>Compliance</a:t>
            </a:r>
          </a:p>
        </p:txBody>
      </p:sp>
      <p:pic>
        <p:nvPicPr>
          <p:cNvPr id="8" name="Picture 7">
            <a:extLst>
              <a:ext uri="{FF2B5EF4-FFF2-40B4-BE49-F238E27FC236}">
                <a16:creationId xmlns:a16="http://schemas.microsoft.com/office/drawing/2014/main" id="{A6BF3556-8987-5E48-ADAA-10DEFE790448}"/>
              </a:ext>
            </a:extLst>
          </p:cNvPr>
          <p:cNvPicPr>
            <a:picLocks noChangeAspect="1"/>
          </p:cNvPicPr>
          <p:nvPr/>
        </p:nvPicPr>
        <p:blipFill>
          <a:blip r:embed="rId3"/>
          <a:stretch>
            <a:fillRect/>
          </a:stretch>
        </p:blipFill>
        <p:spPr>
          <a:xfrm>
            <a:off x="9277350" y="1340849"/>
            <a:ext cx="2705100" cy="2788079"/>
          </a:xfrm>
          <a:prstGeom prst="rect">
            <a:avLst/>
          </a:prstGeom>
        </p:spPr>
      </p:pic>
    </p:spTree>
    <p:extLst>
      <p:ext uri="{BB962C8B-B14F-4D97-AF65-F5344CB8AC3E}">
        <p14:creationId xmlns:p14="http://schemas.microsoft.com/office/powerpoint/2010/main" val="20088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lstStyle/>
          <a:p>
            <a:r>
              <a:rPr lang="en-US" sz="4800" dirty="0"/>
              <a:t>Part 2: AWS Billing and Cost Management</a:t>
            </a:r>
          </a:p>
        </p:txBody>
      </p:sp>
    </p:spTree>
    <p:extLst>
      <p:ext uri="{BB962C8B-B14F-4D97-AF65-F5344CB8AC3E}">
        <p14:creationId xmlns:p14="http://schemas.microsoft.com/office/powerpoint/2010/main" val="347123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a:t>Introducing AWS Billing and Cost Management</a:t>
            </a:r>
          </a:p>
        </p:txBody>
      </p:sp>
      <p:pic>
        <p:nvPicPr>
          <p:cNvPr id="3" name="Picture 2">
            <a:extLst>
              <a:ext uri="{FF2B5EF4-FFF2-40B4-BE49-F238E27FC236}">
                <a16:creationId xmlns:a16="http://schemas.microsoft.com/office/drawing/2014/main" id="{61DD7CF0-499F-4941-940F-012AC838C0C1}"/>
              </a:ext>
            </a:extLst>
          </p:cNvPr>
          <p:cNvPicPr>
            <a:picLocks noChangeAspect="1"/>
          </p:cNvPicPr>
          <p:nvPr/>
        </p:nvPicPr>
        <p:blipFill>
          <a:blip r:embed="rId3"/>
          <a:stretch>
            <a:fillRect/>
          </a:stretch>
        </p:blipFill>
        <p:spPr>
          <a:xfrm>
            <a:off x="1905216" y="1376215"/>
            <a:ext cx="8381569" cy="4990285"/>
          </a:xfrm>
          <a:prstGeom prst="rect">
            <a:avLst/>
          </a:prstGeom>
        </p:spPr>
      </p:pic>
    </p:spTree>
    <p:extLst>
      <p:ext uri="{BB962C8B-B14F-4D97-AF65-F5344CB8AC3E}">
        <p14:creationId xmlns:p14="http://schemas.microsoft.com/office/powerpoint/2010/main" val="28618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AWS Billing Dashboard</a:t>
            </a:r>
          </a:p>
        </p:txBody>
      </p:sp>
      <p:pic>
        <p:nvPicPr>
          <p:cNvPr id="4" name="Picture 3">
            <a:extLst>
              <a:ext uri="{FF2B5EF4-FFF2-40B4-BE49-F238E27FC236}">
                <a16:creationId xmlns:a16="http://schemas.microsoft.com/office/drawing/2014/main" id="{90D6E864-277A-D041-B6D2-402B4E567CAB}"/>
              </a:ext>
            </a:extLst>
          </p:cNvPr>
          <p:cNvPicPr>
            <a:picLocks noChangeAspect="1"/>
          </p:cNvPicPr>
          <p:nvPr/>
        </p:nvPicPr>
        <p:blipFill>
          <a:blip r:embed="rId3"/>
          <a:stretch>
            <a:fillRect/>
          </a:stretch>
        </p:blipFill>
        <p:spPr>
          <a:xfrm>
            <a:off x="903787" y="1322620"/>
            <a:ext cx="10384427" cy="5132533"/>
          </a:xfrm>
          <a:prstGeom prst="rect">
            <a:avLst/>
          </a:prstGeom>
        </p:spPr>
      </p:pic>
    </p:spTree>
    <p:extLst>
      <p:ext uri="{BB962C8B-B14F-4D97-AF65-F5344CB8AC3E}">
        <p14:creationId xmlns:p14="http://schemas.microsoft.com/office/powerpoint/2010/main" val="247530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a:t>
            </a:r>
          </a:p>
        </p:txBody>
      </p:sp>
      <p:sp>
        <p:nvSpPr>
          <p:cNvPr id="6" name="Content Placeholder 5"/>
          <p:cNvSpPr>
            <a:spLocks noGrp="1"/>
          </p:cNvSpPr>
          <p:nvPr>
            <p:ph idx="1"/>
          </p:nvPr>
        </p:nvSpPr>
        <p:spPr/>
        <p:txBody>
          <a:bodyPr/>
          <a:lstStyle/>
          <a:p>
            <a:pPr marL="460375" indent="-460375">
              <a:spcAft>
                <a:spcPts val="600"/>
              </a:spcAft>
            </a:pPr>
            <a:r>
              <a:rPr lang="en-US" dirty="0"/>
              <a:t>AWS Bills</a:t>
            </a:r>
          </a:p>
          <a:p>
            <a:pPr marL="460375" indent="-460375">
              <a:spcAft>
                <a:spcPts val="600"/>
              </a:spcAft>
            </a:pPr>
            <a:r>
              <a:rPr lang="en-US" dirty="0"/>
              <a:t>AWS Cost Explorer</a:t>
            </a:r>
          </a:p>
          <a:p>
            <a:pPr marL="460375" indent="-460375">
              <a:spcAft>
                <a:spcPts val="600"/>
              </a:spcAft>
            </a:pPr>
            <a:r>
              <a:rPr lang="en-US" dirty="0"/>
              <a:t>AWS Budgets</a:t>
            </a:r>
          </a:p>
          <a:p>
            <a:pPr marL="460375" indent="-460375">
              <a:spcAft>
                <a:spcPts val="600"/>
              </a:spcAft>
            </a:pPr>
            <a:r>
              <a:rPr lang="en-US" dirty="0"/>
              <a:t>AWS Cost and Usage Reports</a:t>
            </a:r>
          </a:p>
          <a:p>
            <a:pPr marL="465138" indent="-465138"/>
            <a:endParaRPr lang="en-US" dirty="0"/>
          </a:p>
        </p:txBody>
      </p:sp>
    </p:spTree>
    <p:extLst>
      <p:ext uri="{BB962C8B-B14F-4D97-AF65-F5344CB8AC3E}">
        <p14:creationId xmlns:p14="http://schemas.microsoft.com/office/powerpoint/2010/main" val="151818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Monthly Bills</a:t>
            </a:r>
          </a:p>
        </p:txBody>
      </p:sp>
      <p:pic>
        <p:nvPicPr>
          <p:cNvPr id="3" name="Picture 2">
            <a:extLst>
              <a:ext uri="{FF2B5EF4-FFF2-40B4-BE49-F238E27FC236}">
                <a16:creationId xmlns:a16="http://schemas.microsoft.com/office/drawing/2014/main" id="{48FC6AE2-2B93-0148-8CBA-716CFA4120A1}"/>
              </a:ext>
            </a:extLst>
          </p:cNvPr>
          <p:cNvPicPr>
            <a:picLocks noChangeAspect="1"/>
          </p:cNvPicPr>
          <p:nvPr/>
        </p:nvPicPr>
        <p:blipFill>
          <a:blip r:embed="rId3"/>
          <a:stretch>
            <a:fillRect/>
          </a:stretch>
        </p:blipFill>
        <p:spPr>
          <a:xfrm>
            <a:off x="794510" y="1314450"/>
            <a:ext cx="10602981" cy="5143499"/>
          </a:xfrm>
          <a:prstGeom prst="rect">
            <a:avLst/>
          </a:prstGeom>
        </p:spPr>
      </p:pic>
    </p:spTree>
    <p:extLst>
      <p:ext uri="{BB962C8B-B14F-4D97-AF65-F5344CB8AC3E}">
        <p14:creationId xmlns:p14="http://schemas.microsoft.com/office/powerpoint/2010/main" val="385969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69D197-F3EC-0644-B23A-EF7D297D407C}"/>
              </a:ext>
            </a:extLst>
          </p:cNvPr>
          <p:cNvPicPr>
            <a:picLocks noChangeAspect="1"/>
          </p:cNvPicPr>
          <p:nvPr/>
        </p:nvPicPr>
        <p:blipFill>
          <a:blip r:embed="rId3"/>
          <a:stretch>
            <a:fillRect/>
          </a:stretch>
        </p:blipFill>
        <p:spPr>
          <a:xfrm>
            <a:off x="817956" y="1252090"/>
            <a:ext cx="11091672" cy="5149075"/>
          </a:xfrm>
          <a:prstGeom prst="rect">
            <a:avLst/>
          </a:prstGeom>
        </p:spPr>
      </p:pic>
      <p:sp>
        <p:nvSpPr>
          <p:cNvPr id="5" name="Title 4"/>
          <p:cNvSpPr>
            <a:spLocks noGrp="1"/>
          </p:cNvSpPr>
          <p:nvPr>
            <p:ph type="title"/>
          </p:nvPr>
        </p:nvSpPr>
        <p:spPr/>
        <p:txBody>
          <a:bodyPr>
            <a:noAutofit/>
          </a:bodyPr>
          <a:lstStyle/>
          <a:p>
            <a:r>
              <a:rPr lang="en-US" dirty="0"/>
              <a:t>Cost Explorer</a:t>
            </a:r>
          </a:p>
        </p:txBody>
      </p:sp>
    </p:spTree>
    <p:extLst>
      <p:ext uri="{BB962C8B-B14F-4D97-AF65-F5344CB8AC3E}">
        <p14:creationId xmlns:p14="http://schemas.microsoft.com/office/powerpoint/2010/main" val="22439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sz="2400" dirty="0"/>
              <a:t>Part 1: Introduction to AWS Organizations</a:t>
            </a:r>
          </a:p>
          <a:p>
            <a:pPr marL="493713" indent="-493713">
              <a:spcBef>
                <a:spcPts val="1800"/>
              </a:spcBef>
            </a:pPr>
            <a:r>
              <a:rPr lang="en-US" sz="2400" dirty="0"/>
              <a:t>Part 2: AWS Cost Explorer</a:t>
            </a:r>
          </a:p>
          <a:p>
            <a:pPr marL="493713" indent="-493713">
              <a:spcBef>
                <a:spcPts val="1800"/>
              </a:spcBef>
            </a:pPr>
            <a:r>
              <a:rPr lang="en-US" sz="2400" dirty="0"/>
              <a:t>Part 3: Overview of AWS Technical Support Plans and Costs</a:t>
            </a:r>
          </a:p>
        </p:txBody>
      </p:sp>
    </p:spTree>
    <p:custDataLst>
      <p:tags r:id="rId1"/>
    </p:custDataLst>
    <p:extLst>
      <p:ext uri="{BB962C8B-B14F-4D97-AF65-F5344CB8AC3E}">
        <p14:creationId xmlns:p14="http://schemas.microsoft.com/office/powerpoint/2010/main" val="395255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7C2A9-793D-2E41-8A2B-18093A46449A}"/>
              </a:ext>
            </a:extLst>
          </p:cNvPr>
          <p:cNvPicPr>
            <a:picLocks noChangeAspect="1"/>
          </p:cNvPicPr>
          <p:nvPr/>
        </p:nvPicPr>
        <p:blipFill>
          <a:blip r:embed="rId3"/>
          <a:stretch>
            <a:fillRect/>
          </a:stretch>
        </p:blipFill>
        <p:spPr>
          <a:xfrm>
            <a:off x="983975" y="1413034"/>
            <a:ext cx="10616201" cy="5161373"/>
          </a:xfrm>
          <a:prstGeom prst="rect">
            <a:avLst/>
          </a:prstGeom>
        </p:spPr>
      </p:pic>
      <p:sp>
        <p:nvSpPr>
          <p:cNvPr id="5" name="Title 4"/>
          <p:cNvSpPr>
            <a:spLocks noGrp="1"/>
          </p:cNvSpPr>
          <p:nvPr>
            <p:ph type="title"/>
          </p:nvPr>
        </p:nvSpPr>
        <p:spPr/>
        <p:txBody>
          <a:bodyPr>
            <a:noAutofit/>
          </a:bodyPr>
          <a:lstStyle/>
          <a:p>
            <a:r>
              <a:rPr lang="en-US" dirty="0"/>
              <a:t>Forecast and Track Costs</a:t>
            </a:r>
          </a:p>
        </p:txBody>
      </p:sp>
    </p:spTree>
    <p:extLst>
      <p:ext uri="{BB962C8B-B14F-4D97-AF65-F5344CB8AC3E}">
        <p14:creationId xmlns:p14="http://schemas.microsoft.com/office/powerpoint/2010/main" val="893595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Cost and Usage Reporting</a:t>
            </a:r>
          </a:p>
        </p:txBody>
      </p:sp>
      <p:pic>
        <p:nvPicPr>
          <p:cNvPr id="4" name="Picture 3">
            <a:extLst>
              <a:ext uri="{FF2B5EF4-FFF2-40B4-BE49-F238E27FC236}">
                <a16:creationId xmlns:a16="http://schemas.microsoft.com/office/drawing/2014/main" id="{3AD61F25-323F-024E-BE8A-7765DDB44115}"/>
              </a:ext>
            </a:extLst>
          </p:cNvPr>
          <p:cNvPicPr>
            <a:picLocks noChangeAspect="1"/>
          </p:cNvPicPr>
          <p:nvPr/>
        </p:nvPicPr>
        <p:blipFill>
          <a:blip r:embed="rId3"/>
          <a:stretch>
            <a:fillRect/>
          </a:stretch>
        </p:blipFill>
        <p:spPr>
          <a:xfrm>
            <a:off x="666716" y="1425442"/>
            <a:ext cx="11381848" cy="4419548"/>
          </a:xfrm>
          <a:prstGeom prst="rect">
            <a:avLst/>
          </a:prstGeom>
        </p:spPr>
      </p:pic>
    </p:spTree>
    <p:extLst>
      <p:ext uri="{BB962C8B-B14F-4D97-AF65-F5344CB8AC3E}">
        <p14:creationId xmlns:p14="http://schemas.microsoft.com/office/powerpoint/2010/main" val="287092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 Review</a:t>
            </a:r>
          </a:p>
        </p:txBody>
      </p:sp>
      <p:sp>
        <p:nvSpPr>
          <p:cNvPr id="6" name="Content Placeholder 5"/>
          <p:cNvSpPr>
            <a:spLocks noGrp="1"/>
          </p:cNvSpPr>
          <p:nvPr>
            <p:ph idx="1"/>
          </p:nvPr>
        </p:nvSpPr>
        <p:spPr>
          <a:xfrm>
            <a:off x="238539" y="1440305"/>
            <a:ext cx="8200611" cy="4913308"/>
          </a:xfrm>
        </p:spPr>
        <p:txBody>
          <a:bodyPr>
            <a:normAutofit/>
          </a:bodyPr>
          <a:lstStyle/>
          <a:p>
            <a:pPr marL="460375" indent="-460375"/>
            <a:r>
              <a:rPr lang="en-US" dirty="0"/>
              <a:t>Tools to help you access, understand, allocate, control and optimize your AWS costs and usage:</a:t>
            </a:r>
          </a:p>
        </p:txBody>
      </p:sp>
      <p:pic>
        <p:nvPicPr>
          <p:cNvPr id="10" name="Picture 9">
            <a:extLst>
              <a:ext uri="{FF2B5EF4-FFF2-40B4-BE49-F238E27FC236}">
                <a16:creationId xmlns:a16="http://schemas.microsoft.com/office/drawing/2014/main" id="{03986DD8-480A-054E-A280-7FED5327BD7B}"/>
              </a:ext>
            </a:extLst>
          </p:cNvPr>
          <p:cNvPicPr>
            <a:picLocks noChangeAspect="1"/>
          </p:cNvPicPr>
          <p:nvPr/>
        </p:nvPicPr>
        <p:blipFill>
          <a:blip r:embed="rId3"/>
          <a:stretch>
            <a:fillRect/>
          </a:stretch>
        </p:blipFill>
        <p:spPr>
          <a:xfrm>
            <a:off x="1609163" y="2304572"/>
            <a:ext cx="5110614" cy="4116883"/>
          </a:xfrm>
          <a:prstGeom prst="rect">
            <a:avLst/>
          </a:prstGeom>
        </p:spPr>
      </p:pic>
      <p:pic>
        <p:nvPicPr>
          <p:cNvPr id="12" name="Picture 11">
            <a:extLst>
              <a:ext uri="{FF2B5EF4-FFF2-40B4-BE49-F238E27FC236}">
                <a16:creationId xmlns:a16="http://schemas.microsoft.com/office/drawing/2014/main" id="{603B787E-4976-8342-B027-BEDE7FB610A8}"/>
              </a:ext>
            </a:extLst>
          </p:cNvPr>
          <p:cNvPicPr>
            <a:picLocks noChangeAspect="1"/>
          </p:cNvPicPr>
          <p:nvPr/>
        </p:nvPicPr>
        <p:blipFill>
          <a:blip r:embed="rId4"/>
          <a:stretch>
            <a:fillRect/>
          </a:stretch>
        </p:blipFill>
        <p:spPr>
          <a:xfrm>
            <a:off x="8731623" y="1476163"/>
            <a:ext cx="2625819" cy="4945292"/>
          </a:xfrm>
          <a:prstGeom prst="rect">
            <a:avLst/>
          </a:prstGeom>
        </p:spPr>
      </p:pic>
    </p:spTree>
    <p:extLst>
      <p:ext uri="{BB962C8B-B14F-4D97-AF65-F5344CB8AC3E}">
        <p14:creationId xmlns:p14="http://schemas.microsoft.com/office/powerpoint/2010/main" val="293653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lstStyle/>
          <a:p>
            <a:r>
              <a:rPr lang="en-US" sz="4800" dirty="0"/>
              <a:t>Part 3: AWS Support Services</a:t>
            </a:r>
          </a:p>
        </p:txBody>
      </p:sp>
    </p:spTree>
    <p:extLst>
      <p:ext uri="{BB962C8B-B14F-4D97-AF65-F5344CB8AC3E}">
        <p14:creationId xmlns:p14="http://schemas.microsoft.com/office/powerpoint/2010/main" val="3496204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Support</a:t>
            </a:r>
          </a:p>
        </p:txBody>
      </p:sp>
      <p:sp>
        <p:nvSpPr>
          <p:cNvPr id="6" name="Content Placeholder 5"/>
          <p:cNvSpPr>
            <a:spLocks noGrp="1"/>
          </p:cNvSpPr>
          <p:nvPr>
            <p:ph idx="1"/>
          </p:nvPr>
        </p:nvSpPr>
        <p:spPr/>
        <p:txBody>
          <a:bodyPr/>
          <a:lstStyle/>
          <a:p>
            <a:pPr marL="460375" indent="-460375">
              <a:spcAft>
                <a:spcPts val="600"/>
              </a:spcAft>
            </a:pPr>
            <a:r>
              <a:rPr lang="en-US" dirty="0"/>
              <a:t>Provide unique combination of tools/expertise:</a:t>
            </a:r>
          </a:p>
          <a:p>
            <a:pPr marL="922338" lvl="1" indent="-465138">
              <a:spcAft>
                <a:spcPts val="600"/>
              </a:spcAft>
            </a:pPr>
            <a:r>
              <a:rPr lang="en-US" dirty="0"/>
              <a:t>AWS Support </a:t>
            </a:r>
          </a:p>
          <a:p>
            <a:pPr marL="922338" lvl="1" indent="-465138">
              <a:spcAft>
                <a:spcPts val="600"/>
              </a:spcAft>
            </a:pPr>
            <a:r>
              <a:rPr lang="en-US" dirty="0"/>
              <a:t>AWS Support Plans</a:t>
            </a:r>
          </a:p>
          <a:p>
            <a:pPr marL="465138" indent="-465138">
              <a:spcAft>
                <a:spcPts val="600"/>
              </a:spcAft>
            </a:pPr>
            <a:r>
              <a:rPr lang="en-US" dirty="0"/>
              <a:t>Support is provided for:</a:t>
            </a:r>
          </a:p>
          <a:p>
            <a:pPr marL="917575" lvl="1" indent="-460375">
              <a:spcAft>
                <a:spcPts val="600"/>
              </a:spcAft>
            </a:pPr>
            <a:r>
              <a:rPr lang="en-US" dirty="0"/>
              <a:t>Experimenting with AWS</a:t>
            </a:r>
          </a:p>
          <a:p>
            <a:pPr marL="917575" lvl="1" indent="-460375">
              <a:spcAft>
                <a:spcPts val="600"/>
              </a:spcAft>
            </a:pPr>
            <a:r>
              <a:rPr lang="en-US" dirty="0"/>
              <a:t>Production use of AWS</a:t>
            </a:r>
          </a:p>
          <a:p>
            <a:pPr marL="917575" lvl="1" indent="-460375">
              <a:spcAft>
                <a:spcPts val="600"/>
              </a:spcAft>
            </a:pPr>
            <a:r>
              <a:rPr lang="en-US" dirty="0"/>
              <a:t>Business critical use of AWS</a:t>
            </a:r>
          </a:p>
          <a:p>
            <a:pPr marL="465138" indent="-465138"/>
            <a:endParaRPr lang="en-US" dirty="0"/>
          </a:p>
          <a:p>
            <a:pPr marL="465138" indent="-465138"/>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5520" y="1463040"/>
            <a:ext cx="2057400" cy="2057400"/>
          </a:xfrm>
          <a:prstGeom prst="rect">
            <a:avLst/>
          </a:prstGeom>
        </p:spPr>
      </p:pic>
    </p:spTree>
    <p:extLst>
      <p:ext uri="{BB962C8B-B14F-4D97-AF65-F5344CB8AC3E}">
        <p14:creationId xmlns:p14="http://schemas.microsoft.com/office/powerpoint/2010/main" val="262080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Support</a:t>
            </a:r>
          </a:p>
        </p:txBody>
      </p:sp>
      <p:sp>
        <p:nvSpPr>
          <p:cNvPr id="10" name="Content Placeholder 5"/>
          <p:cNvSpPr txBox="1">
            <a:spLocks/>
          </p:cNvSpPr>
          <p:nvPr/>
        </p:nvSpPr>
        <p:spPr>
          <a:xfrm>
            <a:off x="238539" y="1440305"/>
            <a:ext cx="10515600" cy="4913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spcAft>
                <a:spcPts val="600"/>
              </a:spcAft>
              <a:buFontTx/>
              <a:buBlip>
                <a:blip r:embed="rId3"/>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25" indent="-403225"/>
            <a:r>
              <a:rPr lang="en-US" dirty="0"/>
              <a:t>Proactive guidance:</a:t>
            </a:r>
          </a:p>
          <a:p>
            <a:pPr lvl="1"/>
            <a:r>
              <a:rPr lang="en-US" dirty="0"/>
              <a:t>Technical Account Manager (TAM)</a:t>
            </a:r>
          </a:p>
          <a:p>
            <a:pPr marL="460375" indent="-460375"/>
            <a:r>
              <a:rPr lang="en-US" dirty="0"/>
              <a:t>Best practices:</a:t>
            </a:r>
          </a:p>
          <a:p>
            <a:pPr lvl="1"/>
            <a:r>
              <a:rPr lang="en-US" dirty="0"/>
              <a:t>Trusted Advisor</a:t>
            </a:r>
          </a:p>
          <a:p>
            <a:pPr marL="460375" indent="-460375"/>
            <a:r>
              <a:rPr lang="en-US" dirty="0"/>
              <a:t>Account assistance:</a:t>
            </a:r>
          </a:p>
          <a:p>
            <a:pPr lvl="1"/>
            <a:r>
              <a:rPr lang="en-US" dirty="0"/>
              <a:t>AWS Support Concierge</a:t>
            </a:r>
          </a:p>
          <a:p>
            <a:pPr lvl="1"/>
            <a:endParaRPr lang="en-US" dirty="0"/>
          </a:p>
        </p:txBody>
      </p:sp>
      <p:pic>
        <p:nvPicPr>
          <p:cNvPr id="4" name="Content Placeholder 8">
            <a:extLst>
              <a:ext uri="{FF2B5EF4-FFF2-40B4-BE49-F238E27FC236}">
                <a16:creationId xmlns:a16="http://schemas.microsoft.com/office/drawing/2014/main" id="{5805A512-B193-EE4F-A08D-C4923758B45A}"/>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537" t="5775" r="16037" b="5293"/>
          <a:stretch/>
        </p:blipFill>
        <p:spPr>
          <a:xfrm>
            <a:off x="9875520" y="1463040"/>
            <a:ext cx="2057400" cy="2713640"/>
          </a:xfrm>
          <a:prstGeom prst="rect">
            <a:avLst/>
          </a:prstGeom>
        </p:spPr>
      </p:pic>
    </p:spTree>
    <p:extLst>
      <p:ext uri="{BB962C8B-B14F-4D97-AF65-F5344CB8AC3E}">
        <p14:creationId xmlns:p14="http://schemas.microsoft.com/office/powerpoint/2010/main" val="207226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Support Plans</a:t>
            </a:r>
          </a:p>
        </p:txBody>
      </p:sp>
      <p:sp>
        <p:nvSpPr>
          <p:cNvPr id="6" name="Content Placeholder 5"/>
          <p:cNvSpPr>
            <a:spLocks noGrp="1"/>
          </p:cNvSpPr>
          <p:nvPr>
            <p:ph idx="1"/>
          </p:nvPr>
        </p:nvSpPr>
        <p:spPr>
          <a:xfrm>
            <a:off x="238541" y="1501265"/>
            <a:ext cx="8295860" cy="4913308"/>
          </a:xfrm>
        </p:spPr>
        <p:txBody>
          <a:bodyPr>
            <a:normAutofit/>
          </a:bodyPr>
          <a:lstStyle/>
          <a:p>
            <a:pPr marL="0" indent="0">
              <a:buNone/>
            </a:pPr>
            <a:r>
              <a:rPr lang="en-US" dirty="0"/>
              <a:t>AWS Support offers four support plans:</a:t>
            </a:r>
          </a:p>
          <a:p>
            <a:pPr marL="460375" indent="-460375"/>
            <a:r>
              <a:rPr lang="en-US" b="1" dirty="0"/>
              <a:t>Basic Support</a:t>
            </a:r>
            <a:r>
              <a:rPr lang="en-US" dirty="0"/>
              <a:t>: Resource Center access, Service Health Dashboard, Product FAQs, Discussion Forums, and Support for Health Checks </a:t>
            </a:r>
          </a:p>
          <a:p>
            <a:pPr marL="460375" indent="-460375"/>
            <a:r>
              <a:rPr lang="en-US" b="1" dirty="0"/>
              <a:t>Developer Support</a:t>
            </a:r>
            <a:r>
              <a:rPr lang="en-US" dirty="0"/>
              <a:t>: Support for early development on AWS</a:t>
            </a:r>
          </a:p>
          <a:p>
            <a:pPr marL="460375" indent="-460375"/>
            <a:r>
              <a:rPr lang="en-US" b="1" dirty="0"/>
              <a:t>Business Support</a:t>
            </a:r>
            <a:r>
              <a:rPr lang="en-US" dirty="0"/>
              <a:t>: Customers running production workloads</a:t>
            </a:r>
          </a:p>
          <a:p>
            <a:pPr marL="460375" indent="-460375"/>
            <a:r>
              <a:rPr lang="en-US" b="1" dirty="0"/>
              <a:t>Enterprise Support</a:t>
            </a:r>
            <a:r>
              <a:rPr lang="en-US" dirty="0"/>
              <a:t>: Customers running business and mission-critical workloads</a:t>
            </a:r>
          </a:p>
        </p:txBody>
      </p:sp>
      <p:pic>
        <p:nvPicPr>
          <p:cNvPr id="10" name="Picture 9">
            <a:extLst>
              <a:ext uri="{FF2B5EF4-FFF2-40B4-BE49-F238E27FC236}">
                <a16:creationId xmlns:a16="http://schemas.microsoft.com/office/drawing/2014/main" id="{F1F83A1F-1A2E-C54F-B4B5-E9E9B07684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Tree>
    <p:extLst>
      <p:ext uri="{BB962C8B-B14F-4D97-AF65-F5344CB8AC3E}">
        <p14:creationId xmlns:p14="http://schemas.microsoft.com/office/powerpoint/2010/main" val="153721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Support Plan Prices</a:t>
            </a:r>
          </a:p>
        </p:txBody>
      </p:sp>
      <p:graphicFrame>
        <p:nvGraphicFramePr>
          <p:cNvPr id="8" name="Table 7">
            <a:extLst>
              <a:ext uri="{FF2B5EF4-FFF2-40B4-BE49-F238E27FC236}">
                <a16:creationId xmlns:a16="http://schemas.microsoft.com/office/drawing/2014/main" id="{AF20DFB0-A12D-F54D-BE41-47C7C8E5903A}"/>
              </a:ext>
            </a:extLst>
          </p:cNvPr>
          <p:cNvGraphicFramePr>
            <a:graphicFrameLocks noGrp="1"/>
          </p:cNvGraphicFramePr>
          <p:nvPr>
            <p:extLst>
              <p:ext uri="{D42A27DB-BD31-4B8C-83A1-F6EECF244321}">
                <p14:modId xmlns:p14="http://schemas.microsoft.com/office/powerpoint/2010/main" val="3767681622"/>
              </p:ext>
            </p:extLst>
          </p:nvPr>
        </p:nvGraphicFramePr>
        <p:xfrm>
          <a:off x="238539" y="1165957"/>
          <a:ext cx="11606132" cy="5425440"/>
        </p:xfrm>
        <a:graphic>
          <a:graphicData uri="http://schemas.openxmlformats.org/drawingml/2006/table">
            <a:tbl>
              <a:tblPr firstRow="1" bandRow="1">
                <a:tableStyleId>{72833802-FEF1-4C79-8D5D-14CF1EAF98D9}</a:tableStyleId>
              </a:tblPr>
              <a:tblGrid>
                <a:gridCol w="1590261">
                  <a:extLst>
                    <a:ext uri="{9D8B030D-6E8A-4147-A177-3AD203B41FA5}">
                      <a16:colId xmlns:a16="http://schemas.microsoft.com/office/drawing/2014/main" val="4081740909"/>
                    </a:ext>
                  </a:extLst>
                </a:gridCol>
                <a:gridCol w="1019901">
                  <a:extLst>
                    <a:ext uri="{9D8B030D-6E8A-4147-A177-3AD203B41FA5}">
                      <a16:colId xmlns:a16="http://schemas.microsoft.com/office/drawing/2014/main" val="2634640805"/>
                    </a:ext>
                  </a:extLst>
                </a:gridCol>
                <a:gridCol w="2461140">
                  <a:extLst>
                    <a:ext uri="{9D8B030D-6E8A-4147-A177-3AD203B41FA5}">
                      <a16:colId xmlns:a16="http://schemas.microsoft.com/office/drawing/2014/main" val="1067260373"/>
                    </a:ext>
                  </a:extLst>
                </a:gridCol>
                <a:gridCol w="3324147">
                  <a:extLst>
                    <a:ext uri="{9D8B030D-6E8A-4147-A177-3AD203B41FA5}">
                      <a16:colId xmlns:a16="http://schemas.microsoft.com/office/drawing/2014/main" val="3498344582"/>
                    </a:ext>
                  </a:extLst>
                </a:gridCol>
                <a:gridCol w="3210683">
                  <a:extLst>
                    <a:ext uri="{9D8B030D-6E8A-4147-A177-3AD203B41FA5}">
                      <a16:colId xmlns:a16="http://schemas.microsoft.com/office/drawing/2014/main" val="1090797298"/>
                    </a:ext>
                  </a:extLst>
                </a:gridCol>
              </a:tblGrid>
              <a:tr h="0">
                <a:tc>
                  <a:txBody>
                    <a:bodyPr/>
                    <a:lstStyle/>
                    <a:p>
                      <a:pPr algn="ctr"/>
                      <a:endParaRPr lang="en-US" sz="2000" dirty="0"/>
                    </a:p>
                  </a:txBody>
                  <a:tcPr/>
                </a:tc>
                <a:tc>
                  <a:txBody>
                    <a:bodyPr/>
                    <a:lstStyle/>
                    <a:p>
                      <a:pPr algn="ctr"/>
                      <a:r>
                        <a:rPr lang="en-US" sz="2000" dirty="0"/>
                        <a:t>BASIC</a:t>
                      </a:r>
                    </a:p>
                  </a:txBody>
                  <a:tcPr/>
                </a:tc>
                <a:tc>
                  <a:txBody>
                    <a:bodyPr/>
                    <a:lstStyle/>
                    <a:p>
                      <a:pPr algn="ctr"/>
                      <a:r>
                        <a:rPr lang="en-US" sz="2000" dirty="0"/>
                        <a:t>DEVELOPER</a:t>
                      </a:r>
                    </a:p>
                  </a:txBody>
                  <a:tcPr/>
                </a:tc>
                <a:tc>
                  <a:txBody>
                    <a:bodyPr/>
                    <a:lstStyle/>
                    <a:p>
                      <a:pPr algn="ctr"/>
                      <a:r>
                        <a:rPr lang="en-US" sz="2000" dirty="0"/>
                        <a:t>BUSINESS</a:t>
                      </a:r>
                    </a:p>
                  </a:txBody>
                  <a:tcPr/>
                </a:tc>
                <a:tc>
                  <a:txBody>
                    <a:bodyPr/>
                    <a:lstStyle/>
                    <a:p>
                      <a:pPr algn="ctr"/>
                      <a:r>
                        <a:rPr lang="en-US" sz="2000" dirty="0"/>
                        <a:t>ENTERPRISE</a:t>
                      </a:r>
                    </a:p>
                  </a:txBody>
                  <a:tcPr/>
                </a:tc>
                <a:extLst>
                  <a:ext uri="{0D108BD9-81ED-4DB2-BD59-A6C34878D82A}">
                    <a16:rowId xmlns:a16="http://schemas.microsoft.com/office/drawing/2014/main" val="814853118"/>
                  </a:ext>
                </a:extLst>
              </a:tr>
              <a:tr h="370840">
                <a:tc>
                  <a:txBody>
                    <a:bodyPr/>
                    <a:lstStyle/>
                    <a:p>
                      <a:pPr algn="ctr"/>
                      <a:r>
                        <a:rPr lang="en-US" sz="1800" b="1" dirty="0"/>
                        <a:t>Cost</a:t>
                      </a:r>
                    </a:p>
                  </a:txBody>
                  <a:tcPr anchor="ctr"/>
                </a:tc>
                <a:tc>
                  <a:txBody>
                    <a:bodyPr/>
                    <a:lstStyle/>
                    <a:p>
                      <a:pPr algn="ctr"/>
                      <a:r>
                        <a:rPr lang="en-US" sz="1800" dirty="0"/>
                        <a:t>FREE</a:t>
                      </a:r>
                    </a:p>
                  </a:txBody>
                  <a:tcPr anchor="ctr"/>
                </a:tc>
                <a:tc>
                  <a:txBody>
                    <a:bodyPr/>
                    <a:lstStyle/>
                    <a:p>
                      <a:pPr algn="ctr"/>
                      <a:r>
                        <a:rPr lang="en-US" sz="1800" dirty="0"/>
                        <a:t>Greater of $29 / month </a:t>
                      </a:r>
                      <a:r>
                        <a:rPr lang="en-US" sz="1800" i="1" dirty="0"/>
                        <a:t>or</a:t>
                      </a:r>
                      <a:r>
                        <a:rPr lang="en-US" sz="1800" dirty="0"/>
                        <a:t> 3% of monthly AWS usage</a:t>
                      </a:r>
                    </a:p>
                  </a:txBody>
                  <a:tcPr anchor="ctr"/>
                </a:tc>
                <a:tc>
                  <a:txBody>
                    <a:bodyPr/>
                    <a:lstStyle/>
                    <a:p>
                      <a:pPr marL="0" indent="0">
                        <a:buFont typeface="Arial" panose="020B0604020202020204" pitchFamily="34" charset="0"/>
                        <a:buNone/>
                      </a:pPr>
                      <a:r>
                        <a:rPr lang="en-US" sz="1800" dirty="0"/>
                        <a:t>Greater of $100 / month </a:t>
                      </a:r>
                      <a:r>
                        <a:rPr lang="en-US" sz="1800" b="1" i="1" kern="1200" dirty="0">
                          <a:solidFill>
                            <a:schemeClr val="tx1"/>
                          </a:solidFill>
                          <a:effectLst/>
                          <a:latin typeface="+mn-lt"/>
                          <a:ea typeface="+mn-ea"/>
                          <a:cs typeface="+mn-cs"/>
                        </a:rPr>
                        <a:t>or</a:t>
                      </a:r>
                      <a:r>
                        <a:rPr lang="en-US" sz="1800" b="0" i="0" kern="1200" dirty="0">
                          <a:solidFill>
                            <a:schemeClr val="tx1"/>
                          </a:solidFill>
                          <a:effectLst/>
                          <a:latin typeface="+mn-lt"/>
                          <a:ea typeface="+mn-ea"/>
                          <a:cs typeface="+mn-cs"/>
                        </a:rPr>
                        <a:t> </a:t>
                      </a:r>
                      <a:br>
                        <a:rPr lang="en-US" sz="1800" dirty="0"/>
                      </a:br>
                      <a:r>
                        <a:rPr lang="en-US" sz="1800" b="0" i="0" kern="1200" dirty="0">
                          <a:solidFill>
                            <a:schemeClr val="tx1"/>
                          </a:solidFill>
                          <a:effectLst/>
                          <a:latin typeface="+mn-lt"/>
                          <a:ea typeface="+mn-ea"/>
                          <a:cs typeface="+mn-cs"/>
                        </a:rPr>
                        <a:t>10% of monthly AWS usage for the first $0–$10K</a:t>
                      </a:r>
                    </a:p>
                    <a:p>
                      <a:pPr marL="0" indent="0">
                        <a:buFont typeface="Arial" panose="020B0604020202020204" pitchFamily="34" charset="0"/>
                        <a:buNone/>
                      </a:pPr>
                      <a:r>
                        <a:rPr lang="en-US" sz="1800" b="0" i="0" kern="1200" dirty="0">
                          <a:solidFill>
                            <a:schemeClr val="tx1"/>
                          </a:solidFill>
                          <a:effectLst/>
                          <a:latin typeface="+mn-lt"/>
                          <a:ea typeface="+mn-ea"/>
                          <a:cs typeface="+mn-cs"/>
                        </a:rPr>
                        <a:t>7% of monthly AWS usage from $10K–$80K</a:t>
                      </a:r>
                    </a:p>
                    <a:p>
                      <a:pPr marL="0" indent="0">
                        <a:buFont typeface="Arial" panose="020B0604020202020204" pitchFamily="34" charset="0"/>
                        <a:buNone/>
                      </a:pPr>
                      <a:r>
                        <a:rPr lang="en-US" sz="1800" b="0" i="0" kern="1200" dirty="0">
                          <a:solidFill>
                            <a:schemeClr val="tx1"/>
                          </a:solidFill>
                          <a:effectLst/>
                          <a:latin typeface="+mn-lt"/>
                          <a:ea typeface="+mn-ea"/>
                          <a:cs typeface="+mn-cs"/>
                        </a:rPr>
                        <a:t>5% of monthly AWS usage from $80K–$250K</a:t>
                      </a:r>
                    </a:p>
                    <a:p>
                      <a:pPr marL="0" indent="0">
                        <a:buFont typeface="Arial" panose="020B0604020202020204" pitchFamily="34" charset="0"/>
                        <a:buNone/>
                      </a:pPr>
                      <a:r>
                        <a:rPr lang="en-US" sz="1800" b="0" i="0" kern="1200" dirty="0">
                          <a:solidFill>
                            <a:schemeClr val="tx1"/>
                          </a:solidFill>
                          <a:effectLst/>
                          <a:latin typeface="+mn-lt"/>
                          <a:ea typeface="+mn-ea"/>
                          <a:cs typeface="+mn-cs"/>
                        </a:rPr>
                        <a:t>3% of monthly AWS usage over $250K</a:t>
                      </a:r>
                    </a:p>
                  </a:txBody>
                  <a:tcPr anchor="ctr"/>
                </a:tc>
                <a:tc>
                  <a:txBody>
                    <a:bodyPr/>
                    <a:lstStyle/>
                    <a:p>
                      <a:r>
                        <a:rPr lang="en-US" sz="1800" b="0" i="0" kern="1200" dirty="0">
                          <a:solidFill>
                            <a:schemeClr val="tx1"/>
                          </a:solidFill>
                          <a:effectLst/>
                          <a:latin typeface="+mn-lt"/>
                          <a:ea typeface="+mn-ea"/>
                          <a:cs typeface="+mn-cs"/>
                        </a:rPr>
                        <a:t>Greater of $15,000 </a:t>
                      </a:r>
                      <a:r>
                        <a:rPr lang="en-US" sz="1800" b="1" i="1" kern="1200" dirty="0">
                          <a:solidFill>
                            <a:schemeClr val="tx1"/>
                          </a:solidFill>
                          <a:effectLst/>
                          <a:latin typeface="+mn-lt"/>
                          <a:ea typeface="+mn-ea"/>
                          <a:cs typeface="+mn-cs"/>
                        </a:rPr>
                        <a:t>or</a:t>
                      </a:r>
                      <a:br>
                        <a:rPr lang="en-US" sz="1800" dirty="0"/>
                      </a:br>
                      <a:r>
                        <a:rPr lang="en-US" sz="1800" b="0" i="0" kern="1200" dirty="0">
                          <a:solidFill>
                            <a:schemeClr val="tx1"/>
                          </a:solidFill>
                          <a:effectLst/>
                          <a:latin typeface="+mn-lt"/>
                          <a:ea typeface="+mn-ea"/>
                          <a:cs typeface="+mn-cs"/>
                        </a:rPr>
                        <a:t>10% of monthly AWS usage for the first $0–$150K</a:t>
                      </a:r>
                    </a:p>
                    <a:p>
                      <a:r>
                        <a:rPr lang="en-US" sz="1800" b="0" i="0" kern="1200" dirty="0">
                          <a:solidFill>
                            <a:schemeClr val="tx1"/>
                          </a:solidFill>
                          <a:effectLst/>
                          <a:latin typeface="+mn-lt"/>
                          <a:ea typeface="+mn-ea"/>
                          <a:cs typeface="+mn-cs"/>
                        </a:rPr>
                        <a:t>7% of monthly AWS usage from $150K–$500K</a:t>
                      </a:r>
                    </a:p>
                    <a:p>
                      <a:r>
                        <a:rPr lang="en-US" sz="1800" b="0" i="0" kern="1200" dirty="0">
                          <a:solidFill>
                            <a:schemeClr val="tx1"/>
                          </a:solidFill>
                          <a:effectLst/>
                          <a:latin typeface="+mn-lt"/>
                          <a:ea typeface="+mn-ea"/>
                          <a:cs typeface="+mn-cs"/>
                        </a:rPr>
                        <a:t>5% of monthly AWS usage from $500K–$1M</a:t>
                      </a:r>
                    </a:p>
                    <a:p>
                      <a:r>
                        <a:rPr lang="en-US" sz="1800" b="0" i="0" kern="1200" dirty="0">
                          <a:solidFill>
                            <a:schemeClr val="tx1"/>
                          </a:solidFill>
                          <a:effectLst/>
                          <a:latin typeface="+mn-lt"/>
                          <a:ea typeface="+mn-ea"/>
                          <a:cs typeface="+mn-cs"/>
                        </a:rPr>
                        <a:t>3% of monthly AWS usage over $1M</a:t>
                      </a:r>
                    </a:p>
                  </a:txBody>
                  <a:tcPr anchor="ctr"/>
                </a:tc>
                <a:extLst>
                  <a:ext uri="{0D108BD9-81ED-4DB2-BD59-A6C34878D82A}">
                    <a16:rowId xmlns:a16="http://schemas.microsoft.com/office/drawing/2014/main" val="3922934665"/>
                  </a:ext>
                </a:extLst>
              </a:tr>
              <a:tr h="370840">
                <a:tc>
                  <a:txBody>
                    <a:bodyPr/>
                    <a:lstStyle/>
                    <a:p>
                      <a:pPr algn="ctr"/>
                      <a:r>
                        <a:rPr lang="en-US" sz="1800" b="1" dirty="0"/>
                        <a:t>Tech Support</a:t>
                      </a:r>
                    </a:p>
                  </a:txBody>
                  <a:tcPr anchor="ctr"/>
                </a:tc>
                <a:tc>
                  <a:txBody>
                    <a:bodyPr/>
                    <a:lstStyle/>
                    <a:p>
                      <a:pPr algn="ctr"/>
                      <a:endParaRPr lang="en-US" sz="1800" dirty="0"/>
                    </a:p>
                  </a:txBody>
                  <a:tcPr anchor="ctr"/>
                </a:tc>
                <a:tc>
                  <a:txBody>
                    <a:bodyPr/>
                    <a:lstStyle/>
                    <a:p>
                      <a:pPr algn="ctr"/>
                      <a:r>
                        <a:rPr lang="en-US" sz="1800" dirty="0"/>
                        <a:t>Business hour access via email</a:t>
                      </a:r>
                    </a:p>
                  </a:txBody>
                  <a:tcPr anchor="ctr"/>
                </a:tc>
                <a:tc>
                  <a:txBody>
                    <a:bodyPr/>
                    <a:lstStyle/>
                    <a:p>
                      <a:pPr algn="ctr"/>
                      <a:r>
                        <a:rPr lang="en-US" sz="1800" dirty="0"/>
                        <a:t>24x7, email, chat &amp; phone</a:t>
                      </a:r>
                    </a:p>
                  </a:txBody>
                  <a:tcPr anchor="ctr"/>
                </a:tc>
                <a:tc>
                  <a:txBody>
                    <a:bodyPr/>
                    <a:lstStyle/>
                    <a:p>
                      <a:pPr algn="ctr"/>
                      <a:r>
                        <a:rPr lang="en-US" sz="1800" dirty="0"/>
                        <a:t>24x7, email, chat &amp; phone</a:t>
                      </a:r>
                    </a:p>
                  </a:txBody>
                  <a:tcPr anchor="ctr"/>
                </a:tc>
                <a:extLst>
                  <a:ext uri="{0D108BD9-81ED-4DB2-BD59-A6C34878D82A}">
                    <a16:rowId xmlns:a16="http://schemas.microsoft.com/office/drawing/2014/main" val="1816438420"/>
                  </a:ext>
                </a:extLst>
              </a:tr>
              <a:tr h="370840">
                <a:tc>
                  <a:txBody>
                    <a:bodyPr/>
                    <a:lstStyle/>
                    <a:p>
                      <a:pPr algn="ctr"/>
                      <a:r>
                        <a:rPr lang="en-US" sz="1800" b="1" dirty="0"/>
                        <a:t>Technical Account Manager (TAM)</a:t>
                      </a:r>
                    </a:p>
                  </a:txBody>
                  <a:tcPr anchor="ctr"/>
                </a:tc>
                <a:tc>
                  <a:txBody>
                    <a:bodyPr/>
                    <a:lstStyle/>
                    <a:p>
                      <a:pPr algn="ctr"/>
                      <a:r>
                        <a:rPr lang="en-US" sz="1800" dirty="0"/>
                        <a:t>NO</a:t>
                      </a:r>
                    </a:p>
                  </a:txBody>
                  <a:tcPr anchor="ctr"/>
                </a:tc>
                <a:tc>
                  <a:txBody>
                    <a:bodyPr/>
                    <a:lstStyle/>
                    <a:p>
                      <a:pPr algn="ctr"/>
                      <a:r>
                        <a:rPr lang="en-US" sz="1800" dirty="0"/>
                        <a:t>NO</a:t>
                      </a:r>
                    </a:p>
                  </a:txBody>
                  <a:tcPr anchor="ctr"/>
                </a:tc>
                <a:tc>
                  <a:txBody>
                    <a:bodyPr/>
                    <a:lstStyle/>
                    <a:p>
                      <a:pPr algn="ctr"/>
                      <a:r>
                        <a:rPr lang="en-US" sz="1800" dirty="0"/>
                        <a:t>NO</a:t>
                      </a:r>
                    </a:p>
                  </a:txBody>
                  <a:tcPr anchor="ctr"/>
                </a:tc>
                <a:tc>
                  <a:txBody>
                    <a:bodyPr/>
                    <a:lstStyle/>
                    <a:p>
                      <a:pPr algn="ctr"/>
                      <a:r>
                        <a:rPr lang="en-US" sz="1800" dirty="0"/>
                        <a:t>YES</a:t>
                      </a:r>
                    </a:p>
                  </a:txBody>
                  <a:tcPr anchor="ctr"/>
                </a:tc>
                <a:extLst>
                  <a:ext uri="{0D108BD9-81ED-4DB2-BD59-A6C34878D82A}">
                    <a16:rowId xmlns:a16="http://schemas.microsoft.com/office/drawing/2014/main" val="3333027885"/>
                  </a:ext>
                </a:extLst>
              </a:tr>
              <a:tr h="370840">
                <a:tc>
                  <a:txBody>
                    <a:bodyPr/>
                    <a:lstStyle/>
                    <a:p>
                      <a:pPr algn="ctr"/>
                      <a:r>
                        <a:rPr lang="en-US" sz="1800" b="1" dirty="0"/>
                        <a:t>Who can open cases?</a:t>
                      </a:r>
                    </a:p>
                  </a:txBody>
                  <a:tcPr anchor="ctr"/>
                </a:tc>
                <a:tc>
                  <a:txBody>
                    <a:bodyPr/>
                    <a:lstStyle/>
                    <a:p>
                      <a:pPr algn="ctr"/>
                      <a:r>
                        <a:rPr lang="en-US" sz="1800" dirty="0"/>
                        <a:t>No one</a:t>
                      </a:r>
                    </a:p>
                  </a:txBody>
                  <a:tcPr anchor="ctr"/>
                </a:tc>
                <a:tc>
                  <a:txBody>
                    <a:bodyPr/>
                    <a:lstStyle/>
                    <a:p>
                      <a:pPr algn="ctr"/>
                      <a:r>
                        <a:rPr lang="en-US" sz="1800" dirty="0"/>
                        <a:t>1 Person / Unlimited Cases</a:t>
                      </a:r>
                    </a:p>
                  </a:txBody>
                  <a:tcPr anchor="ctr"/>
                </a:tc>
                <a:tc>
                  <a:txBody>
                    <a:bodyPr/>
                    <a:lstStyle/>
                    <a:p>
                      <a:pPr algn="ctr"/>
                      <a:r>
                        <a:rPr lang="en-US" sz="1800" dirty="0"/>
                        <a:t>Unlimited Contacts / Unlimited Cases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Unlimited Contacts / Unlimited Cases</a:t>
                      </a:r>
                    </a:p>
                  </a:txBody>
                  <a:tcPr anchor="ctr"/>
                </a:tc>
                <a:extLst>
                  <a:ext uri="{0D108BD9-81ED-4DB2-BD59-A6C34878D82A}">
                    <a16:rowId xmlns:a16="http://schemas.microsoft.com/office/drawing/2014/main" val="1217631625"/>
                  </a:ext>
                </a:extLst>
              </a:tr>
            </a:tbl>
          </a:graphicData>
        </a:graphic>
      </p:graphicFrame>
    </p:spTree>
    <p:extLst>
      <p:ext uri="{BB962C8B-B14F-4D97-AF65-F5344CB8AC3E}">
        <p14:creationId xmlns:p14="http://schemas.microsoft.com/office/powerpoint/2010/main" val="372731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Case Severity &amp; Response Times                                                   </a:t>
            </a:r>
          </a:p>
        </p:txBody>
      </p:sp>
      <p:graphicFrame>
        <p:nvGraphicFramePr>
          <p:cNvPr id="7" name="Table 6"/>
          <p:cNvGraphicFramePr>
            <a:graphicFrameLocks noGrp="1"/>
          </p:cNvGraphicFramePr>
          <p:nvPr>
            <p:extLst>
              <p:ext uri="{D42A27DB-BD31-4B8C-83A1-F6EECF244321}">
                <p14:modId xmlns:p14="http://schemas.microsoft.com/office/powerpoint/2010/main" val="2594646967"/>
              </p:ext>
            </p:extLst>
          </p:nvPr>
        </p:nvGraphicFramePr>
        <p:xfrm>
          <a:off x="800100" y="1731736"/>
          <a:ext cx="10706100" cy="3830863"/>
        </p:xfrm>
        <a:graphic>
          <a:graphicData uri="http://schemas.openxmlformats.org/drawingml/2006/table">
            <a:tbl>
              <a:tblPr firstRow="1" bandRow="1">
                <a:tableStyleId>{72833802-FEF1-4C79-8D5D-14CF1EAF98D9}</a:tableStyleId>
              </a:tblPr>
              <a:tblGrid>
                <a:gridCol w="2284959">
                  <a:extLst>
                    <a:ext uri="{9D8B030D-6E8A-4147-A177-3AD203B41FA5}">
                      <a16:colId xmlns:a16="http://schemas.microsoft.com/office/drawing/2014/main" val="20000"/>
                    </a:ext>
                  </a:extLst>
                </a:gridCol>
                <a:gridCol w="1902254">
                  <a:extLst>
                    <a:ext uri="{9D8B030D-6E8A-4147-A177-3AD203B41FA5}">
                      <a16:colId xmlns:a16="http://schemas.microsoft.com/office/drawing/2014/main" val="20001"/>
                    </a:ext>
                  </a:extLst>
                </a:gridCol>
                <a:gridCol w="1515113">
                  <a:extLst>
                    <a:ext uri="{9D8B030D-6E8A-4147-A177-3AD203B41FA5}">
                      <a16:colId xmlns:a16="http://schemas.microsoft.com/office/drawing/2014/main" val="20002"/>
                    </a:ext>
                  </a:extLst>
                </a:gridCol>
                <a:gridCol w="1656792">
                  <a:extLst>
                    <a:ext uri="{9D8B030D-6E8A-4147-A177-3AD203B41FA5}">
                      <a16:colId xmlns:a16="http://schemas.microsoft.com/office/drawing/2014/main" val="20003"/>
                    </a:ext>
                  </a:extLst>
                </a:gridCol>
                <a:gridCol w="1731557">
                  <a:extLst>
                    <a:ext uri="{9D8B030D-6E8A-4147-A177-3AD203B41FA5}">
                      <a16:colId xmlns:a16="http://schemas.microsoft.com/office/drawing/2014/main" val="20004"/>
                    </a:ext>
                  </a:extLst>
                </a:gridCol>
                <a:gridCol w="1615425">
                  <a:extLst>
                    <a:ext uri="{9D8B030D-6E8A-4147-A177-3AD203B41FA5}">
                      <a16:colId xmlns:a16="http://schemas.microsoft.com/office/drawing/2014/main" val="20005"/>
                    </a:ext>
                  </a:extLst>
                </a:gridCol>
              </a:tblGrid>
              <a:tr h="458183">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endParaRPr lang="en-US" sz="2400" b="0" i="0" kern="1200"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Critical</a:t>
                      </a:r>
                    </a:p>
                  </a:txBody>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Urgent</a:t>
                      </a:r>
                    </a:p>
                  </a:txBody>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High</a:t>
                      </a:r>
                    </a:p>
                  </a:txBody>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Normal</a:t>
                      </a:r>
                    </a:p>
                  </a:txBody>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Low</a:t>
                      </a:r>
                    </a:p>
                  </a:txBody>
                  <a:tcPr/>
                </a:tc>
                <a:extLst>
                  <a:ext uri="{0D108BD9-81ED-4DB2-BD59-A6C34878D82A}">
                    <a16:rowId xmlns:a16="http://schemas.microsoft.com/office/drawing/2014/main" val="10000"/>
                  </a:ext>
                </a:extLst>
              </a:tr>
              <a:tr h="636924">
                <a:tc>
                  <a:txBody>
                    <a:bodyPr/>
                    <a:lstStyle/>
                    <a:p>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Basic</a:t>
                      </a:r>
                      <a:endParaRPr lang="en-US" sz="2200" b="0" i="0" kern="1200"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txBody>
                  <a:tcPr/>
                </a:tc>
                <a:tc gridSpan="5">
                  <a:txBody>
                    <a:body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No Case Support</a:t>
                      </a:r>
                    </a:p>
                  </a:txBody>
                  <a:tcPr anchor="ctr"/>
                </a:tc>
                <a:tc hMerge="1">
                  <a:txBody>
                    <a:bodyPr/>
                    <a:lstStyle/>
                    <a:p>
                      <a:endParaRPr 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CB64C">
                        <a:tint val="40000"/>
                      </a:srgbClr>
                    </a:solidFill>
                  </a:tcPr>
                </a:tc>
                <a:tc hMerge="1">
                  <a:txBody>
                    <a:bodyPr/>
                    <a:lstStyle/>
                    <a:p>
                      <a:endParaRPr 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CB64C">
                        <a:tint val="40000"/>
                      </a:srgbClr>
                    </a:solidFill>
                  </a:tcPr>
                </a:tc>
                <a:tc hMerge="1">
                  <a:txBody>
                    <a:bodyPr/>
                    <a:lstStyle/>
                    <a:p>
                      <a:endParaRPr 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CB64C">
                        <a:tint val="40000"/>
                      </a:srgbClr>
                    </a:solidFill>
                  </a:tcPr>
                </a:tc>
                <a:tc hMerge="1">
                  <a:txBody>
                    <a:bodyPr/>
                    <a:lstStyle/>
                    <a:p>
                      <a:endParaRPr lang="en-US" sz="1200"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CB64C">
                        <a:tint val="40000"/>
                      </a:srgbClr>
                    </a:solidFill>
                  </a:tcPr>
                </a:tc>
                <a:extLst>
                  <a:ext uri="{0D108BD9-81ED-4DB2-BD59-A6C34878D82A}">
                    <a16:rowId xmlns:a16="http://schemas.microsoft.com/office/drawing/2014/main" val="698685676"/>
                  </a:ext>
                </a:extLst>
              </a:tr>
              <a:tr h="1139898">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Developer Plan </a:t>
                      </a:r>
                    </a:p>
                    <a:p>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(Business</a:t>
                      </a:r>
                      <a:r>
                        <a:rPr lang="en-US" sz="2200" b="0" i="0" kern="1200" baseline="0" dirty="0">
                          <a:latin typeface="Amazon Ember" panose="020B0603020204020204" pitchFamily="34" charset="0"/>
                          <a:ea typeface="Amazon Ember" panose="020B0603020204020204" pitchFamily="34" charset="0"/>
                          <a:cs typeface="Amazon Ember" panose="020B0603020204020204" pitchFamily="34" charset="0"/>
                        </a:rPr>
                        <a:t> hours)</a:t>
                      </a:r>
                      <a:endParaRPr lang="en-US" sz="2200" b="0" i="0" kern="1200"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12 hours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24 hours or less</a:t>
                      </a:r>
                    </a:p>
                  </a:txBody>
                  <a:tcPr/>
                </a:tc>
                <a:extLst>
                  <a:ext uri="{0D108BD9-81ED-4DB2-BD59-A6C34878D82A}">
                    <a16:rowId xmlns:a16="http://schemas.microsoft.com/office/drawing/2014/main" val="1182125248"/>
                  </a:ext>
                </a:extLst>
              </a:tr>
              <a:tr h="797929">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Business Plan </a:t>
                      </a:r>
                    </a:p>
                    <a:p>
                      <a:pPr marL="0" marR="0" indent="0" algn="l" defTabSz="457200" rtl="0" eaLnBrk="1" fontAlgn="auto" latinLnBrk="0" hangingPunct="1">
                        <a:lnSpc>
                          <a:spcPct val="100000"/>
                        </a:lnSpc>
                        <a:spcBef>
                          <a:spcPts val="0"/>
                        </a:spcBef>
                        <a:spcAft>
                          <a:spcPts val="0"/>
                        </a:spcAft>
                        <a:buClrTx/>
                        <a:buSzTx/>
                        <a:buFontTx/>
                        <a:buNone/>
                        <a:tabLst/>
                        <a:defRPr/>
                      </a:pPr>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(24 x 7)</a:t>
                      </a:r>
                      <a:endParaRPr lang="en-US" sz="2200" b="0" i="0" kern="1200"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 hour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4 hours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12 hours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24 hours or less</a:t>
                      </a:r>
                    </a:p>
                  </a:txBody>
                  <a:tcPr/>
                </a:tc>
                <a:extLst>
                  <a:ext uri="{0D108BD9-81ED-4DB2-BD59-A6C34878D82A}">
                    <a16:rowId xmlns:a16="http://schemas.microsoft.com/office/drawing/2014/main" val="2134175927"/>
                  </a:ext>
                </a:extLst>
              </a:tr>
              <a:tr h="797929">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Enterprise Plan </a:t>
                      </a:r>
                    </a:p>
                    <a:p>
                      <a:r>
                        <a:rPr lang="en-US" sz="2200" b="0" i="0" kern="1200" dirty="0">
                          <a:latin typeface="Amazon Ember" panose="020B0603020204020204" pitchFamily="34" charset="0"/>
                          <a:ea typeface="Amazon Ember" panose="020B0603020204020204" pitchFamily="34" charset="0"/>
                          <a:cs typeface="Amazon Ember" panose="020B0603020204020204" pitchFamily="34" charset="0"/>
                        </a:rPr>
                        <a:t>(24 x 7)</a:t>
                      </a:r>
                      <a:endParaRPr lang="en-US" sz="2200" b="0" i="0" kern="1200"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15 minutes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 hour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4 hours</a:t>
                      </a:r>
                      <a:r>
                        <a:rPr lang="en-US" sz="2000" b="0" i="0" baseline="0" dirty="0">
                          <a:latin typeface="Amazon Ember" panose="020B0603020204020204" pitchFamily="34" charset="0"/>
                          <a:ea typeface="Amazon Ember" panose="020B0603020204020204" pitchFamily="34" charset="0"/>
                          <a:cs typeface="Amazon Ember" panose="020B0603020204020204" pitchFamily="34" charset="0"/>
                        </a:rPr>
                        <a:t> or less</a:t>
                      </a: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12 hours or less</a:t>
                      </a:r>
                    </a:p>
                  </a:txBody>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lgn="ctr"/>
                      <a:r>
                        <a:rPr lang="en-US" sz="2000" b="0" i="0" dirty="0">
                          <a:latin typeface="Amazon Ember" panose="020B0603020204020204" pitchFamily="34" charset="0"/>
                          <a:ea typeface="Amazon Ember" panose="020B0603020204020204" pitchFamily="34" charset="0"/>
                          <a:cs typeface="Amazon Ember" panose="020B0603020204020204" pitchFamily="34" charset="0"/>
                        </a:rPr>
                        <a:t>24 hours or</a:t>
                      </a:r>
                      <a:r>
                        <a:rPr lang="en-US" sz="2000" b="0" i="0" baseline="0" dirty="0">
                          <a:latin typeface="Amazon Ember" panose="020B0603020204020204" pitchFamily="34" charset="0"/>
                          <a:ea typeface="Amazon Ember" panose="020B0603020204020204" pitchFamily="34" charset="0"/>
                          <a:cs typeface="Amazon Ember" panose="020B0603020204020204" pitchFamily="34" charset="0"/>
                        </a:rPr>
                        <a:t> less</a:t>
                      </a:r>
                      <a:endParaRPr lang="en-US" sz="2000" b="0" i="0"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8029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AWS Trusted Advisor</a:t>
            </a:r>
          </a:p>
        </p:txBody>
      </p:sp>
      <p:sp>
        <p:nvSpPr>
          <p:cNvPr id="4" name="Content Placeholder 5">
            <a:extLst>
              <a:ext uri="{FF2B5EF4-FFF2-40B4-BE49-F238E27FC236}">
                <a16:creationId xmlns:a16="http://schemas.microsoft.com/office/drawing/2014/main" id="{E6210833-1F11-AB45-A5A4-35C7007689B9}"/>
              </a:ext>
            </a:extLst>
          </p:cNvPr>
          <p:cNvSpPr txBox="1">
            <a:spLocks/>
          </p:cNvSpPr>
          <p:nvPr/>
        </p:nvSpPr>
        <p:spPr>
          <a:xfrm>
            <a:off x="238538" y="1440305"/>
            <a:ext cx="7210477" cy="4913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20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25" indent="-403225"/>
            <a:r>
              <a:rPr lang="en-US" dirty="0"/>
              <a:t>Online resource to:</a:t>
            </a:r>
          </a:p>
          <a:p>
            <a:pPr lvl="1">
              <a:spcBef>
                <a:spcPts val="0"/>
              </a:spcBef>
            </a:pPr>
            <a:r>
              <a:rPr lang="en-US" dirty="0"/>
              <a:t>Reduce cost</a:t>
            </a:r>
          </a:p>
          <a:p>
            <a:pPr lvl="1">
              <a:spcBef>
                <a:spcPts val="0"/>
              </a:spcBef>
            </a:pPr>
            <a:r>
              <a:rPr lang="en-US" dirty="0"/>
              <a:t>Increase performance</a:t>
            </a:r>
          </a:p>
          <a:p>
            <a:pPr lvl="1">
              <a:spcBef>
                <a:spcPts val="0"/>
              </a:spcBef>
            </a:pPr>
            <a:r>
              <a:rPr lang="en-US" dirty="0"/>
              <a:t>Improve security</a:t>
            </a:r>
          </a:p>
          <a:p>
            <a:pPr marL="460375" indent="-460375"/>
            <a:r>
              <a:rPr lang="en-US" dirty="0"/>
              <a:t>Core checks and recommendations available to all customers.</a:t>
            </a:r>
          </a:p>
          <a:p>
            <a:pPr marL="460375" indent="-460375"/>
            <a:r>
              <a:rPr lang="en-US" dirty="0"/>
              <a:t>Full Trusted Advisor benefits available with Business or Enterprise support plans.</a:t>
            </a:r>
          </a:p>
          <a:p>
            <a:pPr marL="460375" indent="-460375"/>
            <a:r>
              <a:rPr lang="en-US" dirty="0"/>
              <a:t>Located in the Management Tools section of the console.</a:t>
            </a:r>
          </a:p>
          <a:p>
            <a:pPr lvl="1"/>
            <a:endParaRPr lang="en-US" dirty="0"/>
          </a:p>
        </p:txBody>
      </p:sp>
      <p:pic>
        <p:nvPicPr>
          <p:cNvPr id="5" name="Picture 4">
            <a:extLst>
              <a:ext uri="{FF2B5EF4-FFF2-40B4-BE49-F238E27FC236}">
                <a16:creationId xmlns:a16="http://schemas.microsoft.com/office/drawing/2014/main" id="{4A0529B3-1112-DB4B-86ED-085D7CE95A20}"/>
              </a:ext>
            </a:extLst>
          </p:cNvPr>
          <p:cNvPicPr>
            <a:picLocks noChangeAspect="1"/>
          </p:cNvPicPr>
          <p:nvPr/>
        </p:nvPicPr>
        <p:blipFill>
          <a:blip r:embed="rId5"/>
          <a:stretch>
            <a:fillRect/>
          </a:stretch>
        </p:blipFill>
        <p:spPr>
          <a:xfrm>
            <a:off x="6737783" y="1440305"/>
            <a:ext cx="5268841" cy="299788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9730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Overview</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9" y="2489711"/>
            <a:ext cx="9381572" cy="2025049"/>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Review and understand AWS Organizations, billing, and technical support options to enable you to: </a:t>
            </a:r>
            <a:endParaRPr lang="en-US" dirty="0"/>
          </a:p>
          <a:p>
            <a:pPr marL="682625" lvl="1" indent="-463550" defTabSz="342900">
              <a:lnSpc>
                <a:spcPct val="150000"/>
              </a:lnSpc>
              <a:spcBef>
                <a:spcPts val="0"/>
              </a:spcBef>
              <a:spcAft>
                <a:spcPts val="600"/>
              </a:spcAft>
              <a:buClr>
                <a:schemeClr val="accent1"/>
              </a:buClr>
              <a:tabLst>
                <a:tab pos="8461375" algn="r"/>
              </a:tabLst>
            </a:pPr>
            <a:r>
              <a:rPr lang="en-US" dirty="0"/>
              <a:t>Understand how set up an organizational structure that simplifies billing and account visibility to review cost data.</a:t>
            </a:r>
          </a:p>
          <a:p>
            <a:pPr marL="682625" lvl="1" indent="-463550" defTabSz="342900">
              <a:lnSpc>
                <a:spcPct val="150000"/>
              </a:lnSpc>
              <a:spcBef>
                <a:spcPts val="0"/>
              </a:spcBef>
              <a:spcAft>
                <a:spcPts val="600"/>
              </a:spcAft>
              <a:buClr>
                <a:schemeClr val="accent1"/>
              </a:buClr>
              <a:tabLst>
                <a:tab pos="8461375" algn="r"/>
              </a:tabLst>
            </a:pPr>
            <a:r>
              <a:rPr lang="en-US" dirty="0"/>
              <a:t>Identify alternative Support options and features.</a:t>
            </a:r>
          </a:p>
        </p:txBody>
      </p:sp>
    </p:spTree>
    <p:extLst>
      <p:ext uri="{BB962C8B-B14F-4D97-AF65-F5344CB8AC3E}">
        <p14:creationId xmlns:p14="http://schemas.microsoft.com/office/powerpoint/2010/main" val="3181717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4200" dirty="0"/>
              <a:t>AWS White Papers and Documentation</a:t>
            </a:r>
          </a:p>
        </p:txBody>
      </p:sp>
      <p:sp>
        <p:nvSpPr>
          <p:cNvPr id="4" name="Content Placeholder 5">
            <a:extLst>
              <a:ext uri="{FF2B5EF4-FFF2-40B4-BE49-F238E27FC236}">
                <a16:creationId xmlns:a16="http://schemas.microsoft.com/office/drawing/2014/main" id="{E6210833-1F11-AB45-A5A4-35C7007689B9}"/>
              </a:ext>
            </a:extLst>
          </p:cNvPr>
          <p:cNvSpPr txBox="1">
            <a:spLocks/>
          </p:cNvSpPr>
          <p:nvPr/>
        </p:nvSpPr>
        <p:spPr>
          <a:xfrm>
            <a:off x="238538" y="1440305"/>
            <a:ext cx="7032057" cy="4913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20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25" indent="-403225"/>
            <a:r>
              <a:rPr lang="en-US" dirty="0"/>
              <a:t>AWS White Papers are: </a:t>
            </a:r>
          </a:p>
          <a:p>
            <a:pPr lvl="1"/>
            <a:r>
              <a:rPr lang="en-US" sz="2800" dirty="0"/>
              <a:t>Available at https://aws.amazon.com/whitepapers</a:t>
            </a:r>
          </a:p>
          <a:p>
            <a:pPr lvl="1"/>
            <a:r>
              <a:rPr lang="en-US" sz="2800" dirty="0"/>
              <a:t>Collection of technical documents that outline AWS topics including:</a:t>
            </a:r>
          </a:p>
          <a:p>
            <a:pPr lvl="2">
              <a:spcBef>
                <a:spcPts val="0"/>
              </a:spcBef>
            </a:pPr>
            <a:r>
              <a:rPr lang="en-US" sz="2400" dirty="0"/>
              <a:t>Architecture best practices</a:t>
            </a:r>
          </a:p>
          <a:p>
            <a:pPr lvl="2">
              <a:spcBef>
                <a:spcPts val="0"/>
              </a:spcBef>
            </a:pPr>
            <a:r>
              <a:rPr lang="en-US" sz="2400" dirty="0"/>
              <a:t>Security  best practices</a:t>
            </a:r>
          </a:p>
          <a:p>
            <a:pPr lvl="2">
              <a:spcBef>
                <a:spcPts val="0"/>
              </a:spcBef>
            </a:pPr>
            <a:r>
              <a:rPr lang="en-US" sz="2400" dirty="0"/>
              <a:t>Cloud Computing Economics</a:t>
            </a:r>
          </a:p>
          <a:p>
            <a:pPr lvl="2">
              <a:spcBef>
                <a:spcPts val="0"/>
              </a:spcBef>
            </a:pPr>
            <a:r>
              <a:rPr lang="en-US" sz="2400" dirty="0"/>
              <a:t>Serverless Architecture</a:t>
            </a:r>
          </a:p>
        </p:txBody>
      </p:sp>
      <p:pic>
        <p:nvPicPr>
          <p:cNvPr id="6" name="Picture 5">
            <a:extLst>
              <a:ext uri="{FF2B5EF4-FFF2-40B4-BE49-F238E27FC236}">
                <a16:creationId xmlns:a16="http://schemas.microsoft.com/office/drawing/2014/main" id="{8C83CBDD-AAC4-404C-925F-41421627D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639" y="4581084"/>
            <a:ext cx="5262025" cy="1275499"/>
          </a:xfrm>
          <a:prstGeom prst="rect">
            <a:avLst/>
          </a:prstGeom>
        </p:spPr>
      </p:pic>
    </p:spTree>
    <p:custDataLst>
      <p:tags r:id="rId1"/>
    </p:custDataLst>
    <p:extLst>
      <p:ext uri="{BB962C8B-B14F-4D97-AF65-F5344CB8AC3E}">
        <p14:creationId xmlns:p14="http://schemas.microsoft.com/office/powerpoint/2010/main" val="242506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 Review</a:t>
            </a:r>
          </a:p>
        </p:txBody>
      </p:sp>
      <p:sp>
        <p:nvSpPr>
          <p:cNvPr id="6" name="Content Placeholder 5"/>
          <p:cNvSpPr>
            <a:spLocks noGrp="1"/>
          </p:cNvSpPr>
          <p:nvPr>
            <p:ph idx="1"/>
          </p:nvPr>
        </p:nvSpPr>
        <p:spPr>
          <a:xfrm>
            <a:off x="238538" y="1440305"/>
            <a:ext cx="11953461" cy="4913308"/>
          </a:xfrm>
        </p:spPr>
        <p:txBody>
          <a:bodyPr>
            <a:noAutofit/>
          </a:bodyPr>
          <a:lstStyle/>
          <a:p>
            <a:pPr marL="460375" indent="-460375"/>
            <a:r>
              <a:rPr lang="en-US" dirty="0"/>
              <a:t>AWS Support Plans include:</a:t>
            </a:r>
          </a:p>
          <a:p>
            <a:pPr marL="922338" lvl="1" indent="-465138"/>
            <a:r>
              <a:rPr lang="en-US" dirty="0"/>
              <a:t>Basic Support plan</a:t>
            </a:r>
          </a:p>
          <a:p>
            <a:pPr marL="922338" lvl="1" indent="-465138"/>
            <a:r>
              <a:rPr lang="en-US" dirty="0"/>
              <a:t>Developer Support plan</a:t>
            </a:r>
          </a:p>
          <a:p>
            <a:pPr marL="922338" lvl="1" indent="-465138"/>
            <a:r>
              <a:rPr lang="en-US" dirty="0"/>
              <a:t>Business Support plan</a:t>
            </a:r>
          </a:p>
          <a:p>
            <a:pPr marL="922338" lvl="1" indent="-465138"/>
            <a:r>
              <a:rPr lang="en-US" dirty="0"/>
              <a:t>Enterprise Support plan</a:t>
            </a:r>
          </a:p>
          <a:p>
            <a:pPr marL="465138" indent="-465138"/>
            <a:r>
              <a:rPr lang="en-US" dirty="0"/>
              <a:t>All support plans include</a:t>
            </a:r>
          </a:p>
          <a:p>
            <a:pPr marL="922338" lvl="1" indent="-465138"/>
            <a:r>
              <a:rPr lang="en-US" dirty="0"/>
              <a:t>24/7 access to customer service</a:t>
            </a:r>
          </a:p>
          <a:p>
            <a:pPr marL="922338" lvl="1" indent="-465138"/>
            <a:r>
              <a:rPr lang="en-US" dirty="0"/>
              <a:t>AWS documentation, whitepapers, support forums</a:t>
            </a:r>
          </a:p>
          <a:p>
            <a:pPr marL="922338" lvl="1" indent="-465138"/>
            <a:r>
              <a:rPr lang="en-US" dirty="0"/>
              <a:t>Access to six core trusted advisor checks</a:t>
            </a:r>
          </a:p>
          <a:p>
            <a:pPr marL="922338" lvl="1" indent="-465138"/>
            <a:r>
              <a:rPr lang="en-US" dirty="0"/>
              <a:t>Access to personal health dashboard</a:t>
            </a:r>
          </a:p>
          <a:p>
            <a:pPr marL="465138" indent="-465138"/>
            <a:r>
              <a:rPr lang="en-US" dirty="0"/>
              <a:t>For resources beyond included services, select either the Developer, Business, or Enterprise support plans.</a:t>
            </a:r>
          </a:p>
          <a:p>
            <a:pPr marL="922338" lvl="1" indent="-465138"/>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1658" t="2824" r="22132" b="4679"/>
          <a:stretch/>
        </p:blipFill>
        <p:spPr>
          <a:xfrm>
            <a:off x="10241280" y="1463040"/>
            <a:ext cx="1371600" cy="2257064"/>
          </a:xfrm>
          <a:prstGeom prst="rect">
            <a:avLst/>
          </a:prstGeom>
        </p:spPr>
      </p:pic>
    </p:spTree>
    <p:extLst>
      <p:ext uri="{BB962C8B-B14F-4D97-AF65-F5344CB8AC3E}">
        <p14:creationId xmlns:p14="http://schemas.microsoft.com/office/powerpoint/2010/main" val="21343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In Summary</a:t>
            </a:r>
          </a:p>
        </p:txBody>
      </p:sp>
      <p:sp>
        <p:nvSpPr>
          <p:cNvPr id="62" name="Subtitle 10"/>
          <p:cNvSpPr txBox="1">
            <a:spLocks/>
          </p:cNvSpPr>
          <p:nvPr/>
        </p:nvSpPr>
        <p:spPr>
          <a:xfrm>
            <a:off x="238539" y="1330893"/>
            <a:ext cx="9897035"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82625" lvl="1" indent="-463550" defTabSz="342900">
              <a:lnSpc>
                <a:spcPct val="150000"/>
              </a:lnSpc>
              <a:spcBef>
                <a:spcPts val="0"/>
              </a:spcBef>
              <a:spcAft>
                <a:spcPts val="600"/>
              </a:spcAft>
              <a:buClr>
                <a:schemeClr val="accent1"/>
              </a:buClr>
              <a:tabLst>
                <a:tab pos="8461375" algn="r"/>
              </a:tabLst>
            </a:pPr>
            <a:r>
              <a:rPr lang="en-US" dirty="0"/>
              <a:t>Discussed Organizations to understand options for account set up</a:t>
            </a:r>
          </a:p>
          <a:p>
            <a:pPr marL="682625" lvl="1" indent="-463550" defTabSz="342900">
              <a:lnSpc>
                <a:spcPct val="150000"/>
              </a:lnSpc>
              <a:spcBef>
                <a:spcPts val="0"/>
              </a:spcBef>
              <a:spcAft>
                <a:spcPts val="600"/>
              </a:spcAft>
              <a:buClr>
                <a:schemeClr val="accent1"/>
              </a:buClr>
              <a:tabLst>
                <a:tab pos="8461375" algn="r"/>
              </a:tabLst>
            </a:pPr>
            <a:r>
              <a:rPr lang="en-US" dirty="0"/>
              <a:t>Reviewed AWS Billing and Cost Management to understand how to have visibility to AWS costs</a:t>
            </a:r>
          </a:p>
          <a:p>
            <a:pPr marL="682625" lvl="1" indent="-463550" defTabSz="342900">
              <a:lnSpc>
                <a:spcPct val="150000"/>
              </a:lnSpc>
              <a:spcBef>
                <a:spcPts val="0"/>
              </a:spcBef>
              <a:spcAft>
                <a:spcPts val="600"/>
              </a:spcAft>
              <a:buClr>
                <a:schemeClr val="accent1"/>
              </a:buClr>
              <a:tabLst>
                <a:tab pos="8461375" algn="r"/>
              </a:tabLst>
            </a:pPr>
            <a:r>
              <a:rPr lang="en-US" dirty="0"/>
              <a:t>Identify alternative Support options and features</a:t>
            </a:r>
            <a:endParaRPr lang="en-US" sz="2000" dirty="0"/>
          </a:p>
          <a:p>
            <a:pPr marL="0" indent="0">
              <a:lnSpc>
                <a:spcPct val="150000"/>
              </a:lnSpc>
              <a:buNone/>
            </a:pPr>
            <a:r>
              <a:rPr lang="en-US" sz="2400" b="1" dirty="0"/>
              <a:t>Up Next…</a:t>
            </a:r>
          </a:p>
          <a:p>
            <a:pPr marL="682625" lvl="1" indent="-463550" defTabSz="342900">
              <a:lnSpc>
                <a:spcPct val="150000"/>
              </a:lnSpc>
              <a:spcBef>
                <a:spcPts val="0"/>
              </a:spcBef>
              <a:spcAft>
                <a:spcPts val="600"/>
              </a:spcAft>
              <a:buClr>
                <a:schemeClr val="accent1"/>
              </a:buClr>
              <a:tabLst>
                <a:tab pos="8461375" algn="r"/>
              </a:tabLst>
            </a:pPr>
            <a:r>
              <a:rPr lang="en-US" dirty="0"/>
              <a:t>Complete:</a:t>
            </a:r>
          </a:p>
        </p:txBody>
      </p:sp>
      <p:grpSp>
        <p:nvGrpSpPr>
          <p:cNvPr id="63" name="Group 62"/>
          <p:cNvGrpSpPr/>
          <p:nvPr/>
        </p:nvGrpSpPr>
        <p:grpSpPr>
          <a:xfrm>
            <a:off x="2587709" y="4565211"/>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97682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57453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lstStyle/>
          <a:p>
            <a:r>
              <a:rPr lang="en-US" sz="4800" dirty="0"/>
              <a:t>Part 1: AWS Organizations</a:t>
            </a:r>
          </a:p>
        </p:txBody>
      </p:sp>
    </p:spTree>
    <p:extLst>
      <p:ext uri="{BB962C8B-B14F-4D97-AF65-F5344CB8AC3E}">
        <p14:creationId xmlns:p14="http://schemas.microsoft.com/office/powerpoint/2010/main" val="414883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Introduction to AWS Organizations</a:t>
            </a:r>
          </a:p>
        </p:txBody>
      </p:sp>
      <p:grpSp>
        <p:nvGrpSpPr>
          <p:cNvPr id="3" name="Group 2"/>
          <p:cNvGrpSpPr/>
          <p:nvPr/>
        </p:nvGrpSpPr>
        <p:grpSpPr>
          <a:xfrm>
            <a:off x="4830257" y="2101605"/>
            <a:ext cx="2569587" cy="3524119"/>
            <a:chOff x="4751401" y="2006355"/>
            <a:chExt cx="2569587" cy="352411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401" y="2006355"/>
              <a:ext cx="2569587" cy="3098624"/>
            </a:xfrm>
            <a:prstGeom prst="rect">
              <a:avLst/>
            </a:prstGeom>
          </p:spPr>
        </p:pic>
        <p:sp>
          <p:nvSpPr>
            <p:cNvPr id="17" name="TextBox 16"/>
            <p:cNvSpPr txBox="1"/>
            <p:nvPr/>
          </p:nvSpPr>
          <p:spPr>
            <a:xfrm>
              <a:off x="4954818" y="5151738"/>
              <a:ext cx="2137569" cy="378736"/>
            </a:xfrm>
            <a:prstGeom prst="rect">
              <a:avLst/>
            </a:prstGeom>
            <a:noFill/>
          </p:spPr>
          <p:txBody>
            <a:bodyPr wrap="square" lIns="0" tIns="0" rIns="0" bIns="0" rtlCol="0" anchor="t">
              <a:noAutofit/>
            </a:bodyPr>
            <a:lstStyle/>
            <a:p>
              <a:pPr algn="ctr"/>
              <a:r>
                <a:rPr lang="en-US" b="1" dirty="0"/>
                <a:t>AWS</a:t>
              </a:r>
              <a:br>
                <a:rPr lang="en-US" b="1" dirty="0"/>
              </a:br>
              <a:r>
                <a:rPr lang="en-US" b="1" dirty="0"/>
                <a:t>Organizations</a:t>
              </a:r>
            </a:p>
          </p:txBody>
        </p:sp>
      </p:grpSp>
    </p:spTree>
    <p:extLst>
      <p:ext uri="{BB962C8B-B14F-4D97-AF65-F5344CB8AC3E}">
        <p14:creationId xmlns:p14="http://schemas.microsoft.com/office/powerpoint/2010/main" val="1118013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AWS Organizations Terminology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866" y="1484581"/>
            <a:ext cx="8738268" cy="5043861"/>
          </a:xfrm>
          <a:prstGeom prst="rect">
            <a:avLst/>
          </a:prstGeom>
        </p:spPr>
      </p:pic>
      <p:sp>
        <p:nvSpPr>
          <p:cNvPr id="2" name="Rectangle 1"/>
          <p:cNvSpPr/>
          <p:nvPr/>
        </p:nvSpPr>
        <p:spPr>
          <a:xfrm>
            <a:off x="10027625" y="6509518"/>
            <a:ext cx="2164375" cy="276999"/>
          </a:xfrm>
          <a:prstGeom prst="rect">
            <a:avLst/>
          </a:prstGeom>
        </p:spPr>
        <p:txBody>
          <a:bodyPr wrap="none">
            <a:spAutoFit/>
          </a:bodyPr>
          <a:lstStyle/>
          <a:p>
            <a:r>
              <a:rPr lang="en-US" sz="1200" dirty="0"/>
              <a:t>*Organizational Units (OUs) </a:t>
            </a:r>
          </a:p>
        </p:txBody>
      </p:sp>
    </p:spTree>
    <p:custDataLst>
      <p:tags r:id="rId1"/>
    </p:custDataLst>
    <p:extLst>
      <p:ext uri="{BB962C8B-B14F-4D97-AF65-F5344CB8AC3E}">
        <p14:creationId xmlns:p14="http://schemas.microsoft.com/office/powerpoint/2010/main" val="334471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Key Features and Benefits</a:t>
            </a:r>
          </a:p>
        </p:txBody>
      </p:sp>
      <p:sp>
        <p:nvSpPr>
          <p:cNvPr id="5" name="Rectangle 4"/>
          <p:cNvSpPr/>
          <p:nvPr/>
        </p:nvSpPr>
        <p:spPr>
          <a:xfrm>
            <a:off x="7010190" y="5707032"/>
            <a:ext cx="4672635"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Consolidated Billing</a:t>
            </a:r>
          </a:p>
        </p:txBody>
      </p:sp>
      <p:sp>
        <p:nvSpPr>
          <p:cNvPr id="6" name="Rectangle 5"/>
          <p:cNvSpPr/>
          <p:nvPr/>
        </p:nvSpPr>
        <p:spPr>
          <a:xfrm>
            <a:off x="7010190" y="1755188"/>
            <a:ext cx="446504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Policy-Based Account Management</a:t>
            </a:r>
          </a:p>
        </p:txBody>
      </p:sp>
      <p:sp>
        <p:nvSpPr>
          <p:cNvPr id="7" name="Rectangle 6"/>
          <p:cNvSpPr/>
          <p:nvPr/>
        </p:nvSpPr>
        <p:spPr>
          <a:xfrm>
            <a:off x="7010190" y="3000655"/>
            <a:ext cx="4200909"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Group Based Account Management</a:t>
            </a:r>
          </a:p>
        </p:txBody>
      </p:sp>
      <p:sp>
        <p:nvSpPr>
          <p:cNvPr id="8" name="Rectangle 7"/>
          <p:cNvSpPr/>
          <p:nvPr/>
        </p:nvSpPr>
        <p:spPr>
          <a:xfrm>
            <a:off x="7046591" y="4030678"/>
            <a:ext cx="5107309"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Application Program Interface (APIs) that automate account management</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652" y="1729321"/>
            <a:ext cx="1175191" cy="10058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571" y="5465722"/>
            <a:ext cx="1429353" cy="100584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7645" y="2974788"/>
            <a:ext cx="1375204" cy="100584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185" y="4220255"/>
            <a:ext cx="1304124" cy="100584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552" y="2360921"/>
            <a:ext cx="2111808" cy="2546595"/>
          </a:xfrm>
          <a:prstGeom prst="rect">
            <a:avLst/>
          </a:prstGeom>
        </p:spPr>
      </p:pic>
      <p:sp>
        <p:nvSpPr>
          <p:cNvPr id="17" name="TextBox 16"/>
          <p:cNvSpPr txBox="1"/>
          <p:nvPr/>
        </p:nvSpPr>
        <p:spPr>
          <a:xfrm>
            <a:off x="2115791" y="4982491"/>
            <a:ext cx="2137569" cy="378736"/>
          </a:xfrm>
          <a:prstGeom prst="rect">
            <a:avLst/>
          </a:prstGeom>
          <a:noFill/>
        </p:spPr>
        <p:txBody>
          <a:bodyPr wrap="square" lIns="0" tIns="0" rIns="0" bIns="0" rtlCol="0" anchor="t">
            <a:noAutofit/>
          </a:bodyPr>
          <a:lstStyle/>
          <a:p>
            <a:pPr algn="ctr"/>
            <a:r>
              <a:rPr lang="en-US" b="1" dirty="0"/>
              <a:t>AWS</a:t>
            </a:r>
            <a:br>
              <a:rPr lang="en-US" b="1" dirty="0"/>
            </a:br>
            <a:r>
              <a:rPr lang="en-US" b="1" dirty="0"/>
              <a:t>Organizations</a:t>
            </a:r>
          </a:p>
        </p:txBody>
      </p:sp>
    </p:spTree>
    <p:custDataLst>
      <p:tags r:id="rId1"/>
    </p:custDataLst>
    <p:extLst>
      <p:ext uri="{BB962C8B-B14F-4D97-AF65-F5344CB8AC3E}">
        <p14:creationId xmlns:p14="http://schemas.microsoft.com/office/powerpoint/2010/main" val="53169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Security with AWS Organizations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92" y="1179012"/>
            <a:ext cx="2639568" cy="2639568"/>
          </a:xfrm>
          <a:prstGeom prst="rect">
            <a:avLst/>
          </a:prstGeom>
        </p:spPr>
      </p:pic>
      <p:sp>
        <p:nvSpPr>
          <p:cNvPr id="17" name="Rectangle 16"/>
          <p:cNvSpPr/>
          <p:nvPr/>
        </p:nvSpPr>
        <p:spPr>
          <a:xfrm>
            <a:off x="321866" y="3476209"/>
            <a:ext cx="3400011" cy="1692771"/>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Control access with </a:t>
            </a:r>
            <a:br>
              <a:rPr lang="en-US" sz="2600" dirty="0">
                <a:latin typeface="Amazon Ember Light" charset="0"/>
                <a:ea typeface="Amazon Ember Light" charset="0"/>
                <a:cs typeface="Amazon Ember Light" charset="0"/>
              </a:rPr>
            </a:br>
            <a:r>
              <a:rPr lang="en-US" sz="2600" dirty="0">
                <a:solidFill>
                  <a:schemeClr val="accent2"/>
                </a:solidFill>
                <a:latin typeface="Amazon Ember Light" charset="0"/>
                <a:ea typeface="Amazon Ember Light" charset="0"/>
                <a:cs typeface="Amazon Ember Light" charset="0"/>
              </a:rPr>
              <a:t>AWS Identity and </a:t>
            </a:r>
            <a:br>
              <a:rPr lang="en-US" sz="2600" dirty="0">
                <a:solidFill>
                  <a:schemeClr val="accent2"/>
                </a:solidFill>
                <a:latin typeface="Amazon Ember Light" charset="0"/>
                <a:ea typeface="Amazon Ember Light" charset="0"/>
                <a:cs typeface="Amazon Ember Light" charset="0"/>
              </a:rPr>
            </a:br>
            <a:r>
              <a:rPr lang="en-US" sz="2600" dirty="0">
                <a:solidFill>
                  <a:schemeClr val="accent2"/>
                </a:solidFill>
                <a:latin typeface="Amazon Ember Light" charset="0"/>
                <a:ea typeface="Amazon Ember Light" charset="0"/>
                <a:cs typeface="Amazon Ember Light" charset="0"/>
              </a:rPr>
              <a:t>Access Management </a:t>
            </a:r>
            <a:br>
              <a:rPr lang="en-US" sz="2600" dirty="0">
                <a:solidFill>
                  <a:schemeClr val="accent2"/>
                </a:solidFill>
                <a:latin typeface="Amazon Ember Light" charset="0"/>
                <a:ea typeface="Amazon Ember Light" charset="0"/>
                <a:cs typeface="Amazon Ember Light" charset="0"/>
              </a:rPr>
            </a:br>
            <a:r>
              <a:rPr lang="en-US" sz="2600" dirty="0">
                <a:solidFill>
                  <a:schemeClr val="accent2"/>
                </a:solidFill>
                <a:latin typeface="Amazon Ember Light" charset="0"/>
                <a:ea typeface="Amazon Ember Light" charset="0"/>
                <a:cs typeface="Amazon Ember Light" charset="0"/>
              </a:rPr>
              <a:t>(IAM)</a:t>
            </a:r>
            <a:r>
              <a:rPr lang="en-US" sz="2600" dirty="0">
                <a:latin typeface="Amazon Ember Light" charset="0"/>
                <a:ea typeface="Amazon Ember Light" charset="0"/>
                <a:cs typeface="Amazon Ember Light" charset="0"/>
              </a:rPr>
              <a:t>.</a:t>
            </a:r>
          </a:p>
        </p:txBody>
      </p:sp>
      <p:sp>
        <p:nvSpPr>
          <p:cNvPr id="18" name="Rectangle 17"/>
          <p:cNvSpPr/>
          <p:nvPr/>
        </p:nvSpPr>
        <p:spPr>
          <a:xfrm>
            <a:off x="3911190" y="3476209"/>
            <a:ext cx="3800975" cy="2092881"/>
          </a:xfrm>
          <a:prstGeom prst="rect">
            <a:avLst/>
          </a:prstGeom>
        </p:spPr>
        <p:txBody>
          <a:bodyPr wrap="square" anchor="ctr">
            <a:spAutoFit/>
          </a:bodyPr>
          <a:lstStyle/>
          <a:p>
            <a:pPr marL="219075" lvl="1" defTabSz="342900">
              <a:spcAft>
                <a:spcPts val="600"/>
              </a:spcAft>
              <a:buClr>
                <a:schemeClr val="accent1"/>
              </a:buClr>
              <a:tabLst>
                <a:tab pos="8461375" algn="r"/>
              </a:tabLst>
            </a:pPr>
            <a:r>
              <a:rPr lang="en-US" sz="2600" dirty="0">
                <a:solidFill>
                  <a:schemeClr val="accent2"/>
                </a:solidFill>
                <a:latin typeface="Amazon Ember Light" charset="0"/>
                <a:ea typeface="Amazon Ember Light" charset="0"/>
                <a:cs typeface="Amazon Ember Light" charset="0"/>
              </a:rPr>
              <a:t>IAM policies </a:t>
            </a:r>
            <a:r>
              <a:rPr lang="en-US" sz="2600" dirty="0">
                <a:latin typeface="Amazon Ember Light" charset="0"/>
                <a:ea typeface="Amazon Ember Light" charset="0"/>
                <a:cs typeface="Amazon Ember Light" charset="0"/>
              </a:rPr>
              <a:t>enable you to allow or deny access to AWS services for users, groups, and roles.</a:t>
            </a:r>
            <a:endParaRPr lang="en-US" sz="2600" dirty="0">
              <a:solidFill>
                <a:schemeClr val="accent2"/>
              </a:solidFill>
              <a:latin typeface="Amazon Ember Light" charset="0"/>
              <a:ea typeface="Amazon Ember Light" charset="0"/>
              <a:cs typeface="Amazon Ember Light" charset="0"/>
            </a:endParaRPr>
          </a:p>
        </p:txBody>
      </p:sp>
      <p:pic>
        <p:nvPicPr>
          <p:cNvPr id="21" name="Picture 20"/>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61913" y="1521384"/>
            <a:ext cx="2289818" cy="1954825"/>
          </a:xfrm>
          <a:prstGeom prst="rect">
            <a:avLst/>
          </a:prstGeom>
        </p:spPr>
      </p:pic>
      <p:sp>
        <p:nvSpPr>
          <p:cNvPr id="22" name="Rectangle 21"/>
          <p:cNvSpPr/>
          <p:nvPr/>
        </p:nvSpPr>
        <p:spPr>
          <a:xfrm>
            <a:off x="7901479" y="3045322"/>
            <a:ext cx="3778638" cy="335476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solidFill>
                  <a:schemeClr val="accent2"/>
                </a:solidFill>
                <a:latin typeface="Amazon Ember Light" charset="0"/>
                <a:ea typeface="Amazon Ember Light" charset="0"/>
                <a:cs typeface="Amazon Ember Light" charset="0"/>
              </a:rPr>
              <a:t>Service Control Policies (SCPs) </a:t>
            </a:r>
            <a:r>
              <a:rPr lang="en-US" sz="2600" dirty="0">
                <a:latin typeface="Amazon Ember Light" charset="0"/>
                <a:ea typeface="Amazon Ember Light" charset="0"/>
                <a:cs typeface="Amazon Ember Light" charset="0"/>
              </a:rPr>
              <a:t>enable you to allow or deny access to AWS services for individuals or group accounts in an Organizational Unit (OU). </a:t>
            </a:r>
          </a:p>
        </p:txBody>
      </p:sp>
    </p:spTree>
    <p:custDataLst>
      <p:tags r:id="rId1"/>
    </p:custDataLst>
    <p:extLst>
      <p:ext uri="{BB962C8B-B14F-4D97-AF65-F5344CB8AC3E}">
        <p14:creationId xmlns:p14="http://schemas.microsoft.com/office/powerpoint/2010/main" val="71530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Organizations Set Up</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934" y="2205790"/>
            <a:ext cx="11536132" cy="3289094"/>
          </a:xfrm>
          <a:prstGeom prst="rect">
            <a:avLst/>
          </a:prstGeom>
        </p:spPr>
      </p:pic>
    </p:spTree>
    <p:custDataLst>
      <p:tags r:id="rId1"/>
    </p:custDataLst>
    <p:extLst>
      <p:ext uri="{BB962C8B-B14F-4D97-AF65-F5344CB8AC3E}">
        <p14:creationId xmlns:p14="http://schemas.microsoft.com/office/powerpoint/2010/main" val="2088846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16775</TotalTime>
  <Words>3504</Words>
  <Application>Microsoft Office PowerPoint</Application>
  <PresentationFormat>Widescreen</PresentationFormat>
  <Paragraphs>367</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Amazon Ember</vt:lpstr>
      <vt:lpstr>Amazon Ember Light</vt:lpstr>
      <vt:lpstr>Arial</vt:lpstr>
      <vt:lpstr>Calibri</vt:lpstr>
      <vt:lpstr>Helvetica Neue LT Std 65 Medium</vt:lpstr>
      <vt:lpstr>Wingdings 2</vt:lpstr>
      <vt:lpstr>Office Theme</vt:lpstr>
      <vt:lpstr>Module 5:                      Cloud Billing and Support Services</vt:lpstr>
      <vt:lpstr>What’s In This Module</vt:lpstr>
      <vt:lpstr>Module Overview</vt:lpstr>
      <vt:lpstr>Part 1: AWS Organizations</vt:lpstr>
      <vt:lpstr>Introduction to AWS Organizations</vt:lpstr>
      <vt:lpstr>AWS Organizations Terminology</vt:lpstr>
      <vt:lpstr>Key Features and Benefits</vt:lpstr>
      <vt:lpstr>Security with AWS Organizations</vt:lpstr>
      <vt:lpstr>Organizations Set Up</vt:lpstr>
      <vt:lpstr>Limits of AWS Organizations</vt:lpstr>
      <vt:lpstr>Accessing AWS Organizations</vt:lpstr>
      <vt:lpstr>AWS Organizations is Free!</vt:lpstr>
      <vt:lpstr>In Review</vt:lpstr>
      <vt:lpstr>Part 2: AWS Billing and Cost Management</vt:lpstr>
      <vt:lpstr>Introducing AWS Billing and Cost Management</vt:lpstr>
      <vt:lpstr>AWS Billing Dashboard</vt:lpstr>
      <vt:lpstr>Tools</vt:lpstr>
      <vt:lpstr>Monthly Bills</vt:lpstr>
      <vt:lpstr>Cost Explorer</vt:lpstr>
      <vt:lpstr>Forecast and Track Costs</vt:lpstr>
      <vt:lpstr>Cost and Usage Reporting</vt:lpstr>
      <vt:lpstr>In Review</vt:lpstr>
      <vt:lpstr>Part 3: AWS Support Services</vt:lpstr>
      <vt:lpstr>AWS Support</vt:lpstr>
      <vt:lpstr>AWS Support</vt:lpstr>
      <vt:lpstr>Support Plans</vt:lpstr>
      <vt:lpstr>Support Plan Prices</vt:lpstr>
      <vt:lpstr>Case Severity &amp; Response Times                                                   </vt:lpstr>
      <vt:lpstr>AWS Trusted Advisor</vt:lpstr>
      <vt:lpstr>AWS White Papers and Documentation</vt:lpstr>
      <vt:lpstr>In Review</vt:lpstr>
      <vt:lpstr>In Summary</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369</cp:revision>
  <cp:lastPrinted>2017-08-03T20:30:13Z</cp:lastPrinted>
  <dcterms:created xsi:type="dcterms:W3CDTF">2017-05-11T23:06:57Z</dcterms:created>
  <dcterms:modified xsi:type="dcterms:W3CDTF">2019-09-30T14:50:58Z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E93732BE-C0E3-434A-B5FD-E85460C7B5A4</vt:lpwstr>
  </property>
  <property fmtid="{D5CDD505-2E9C-101B-9397-08002B2CF9AE}" pid="3" name="ArticulatePath">
    <vt:lpwstr>50P-Billing and Support</vt:lpwstr>
  </property>
</Properties>
</file>